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2"/>
          <c:cat>
            <c:strRef>
              <c:f>Лист1!$A$2:$A$5</c:f>
              <c:strCache>
                <c:ptCount val="4"/>
                <c:pt idx="0">
                  <c:v>любовь к Родине</c:v>
                </c:pt>
                <c:pt idx="1">
                  <c:v>гордость за страну</c:v>
                </c:pt>
                <c:pt idx="2">
                  <c:v>принадлежность к данному государству </c:v>
                </c:pt>
                <c:pt idx="3">
                  <c:v>долг перед Отечеством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46</c:v>
                </c:pt>
                <c:pt idx="1">
                  <c:v>18</c:v>
                </c:pt>
                <c:pt idx="2">
                  <c:v>12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284378856053148"/>
          <c:y val="0.17300078202885746"/>
          <c:w val="0.35715621143946852"/>
          <c:h val="0.7693798093282312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3"/>
                <c:pt idx="0">
                  <c:v>моя страна Россия</c:v>
                </c:pt>
                <c:pt idx="1">
                  <c:v>мой город Мегион </c:v>
                </c:pt>
                <c:pt idx="2">
                  <c:v>мой дом, моя квартира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47</c:v>
                </c:pt>
                <c:pt idx="1">
                  <c:v>22</c:v>
                </c:pt>
                <c:pt idx="2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3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82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4"/>
                <c:pt idx="0">
                  <c:v>хорошо учиться</c:v>
                </c:pt>
                <c:pt idx="1">
                  <c:v>хорошое поведение</c:v>
                </c:pt>
                <c:pt idx="2">
                  <c:v>помогать взрослым</c:v>
                </c:pt>
                <c:pt idx="3">
                  <c:v>защищать слабых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</c:v>
                </c:pt>
                <c:pt idx="1">
                  <c:v>13</c:v>
                </c:pt>
                <c:pt idx="2">
                  <c:v>18</c:v>
                </c:pt>
                <c:pt idx="3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3"/>
                <c:pt idx="0">
                  <c:v>солдат</c:v>
                </c:pt>
                <c:pt idx="1">
                  <c:v>человек, который любит свою работу</c:v>
                </c:pt>
                <c:pt idx="2">
                  <c:v>президент России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52</c:v>
                </c:pt>
                <c:pt idx="1">
                  <c:v>16</c:v>
                </c:pt>
                <c:pt idx="2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3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4"/>
                <c:pt idx="0">
                  <c:v>воспитывать силу воли</c:v>
                </c:pt>
                <c:pt idx="1">
                  <c:v>заниматься спортом</c:v>
                </c:pt>
                <c:pt idx="2">
                  <c:v>заботиться о растениях и животных</c:v>
                </c:pt>
                <c:pt idx="3">
                  <c:v>изучать историю России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</c:v>
                </c:pt>
                <c:pt idx="1">
                  <c:v>17</c:v>
                </c:pt>
                <c:pt idx="2">
                  <c:v>12</c:v>
                </c:pt>
                <c:pt idx="3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1694272005271056"/>
          <c:y val="0.13054437566039651"/>
          <c:w val="0.37995349702244574"/>
          <c:h val="0.7693798093282312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0.06111</cdr:x>
      <cdr:y>0.34117</cdr:y>
    </cdr:from>
    <cdr:to>
      <cdr:x>0.22657</cdr:x>
      <cdr:y>0.56165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500066" y="1428760"/>
          <a:ext cx="1354117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rgbClr val="7598D9">
                <a:shade val="75000"/>
              </a:srgbClr>
            </a:contourClr>
          </a:sp3d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Verdana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Verdana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Verdana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Verdana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Verdana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Verdana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Verdana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Verdana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Verdana"/>
            </a:defRPr>
          </a:lvl9pPr>
        </a:lstStyle>
        <a:p xmlns:a="http://schemas.openxmlformats.org/drawingml/2006/main">
          <a:pPr algn="ctr"/>
          <a:r>
            <a:rPr lang="ru-RU" sz="5400" b="1" dirty="0" smtClean="0">
              <a:ln w="11430"/>
              <a:gradFill>
                <a:gsLst>
                  <a:gs pos="0">
                    <a:srgbClr val="7598D9">
                      <a:tint val="70000"/>
                      <a:satMod val="245000"/>
                    </a:srgbClr>
                  </a:gs>
                  <a:gs pos="75000">
                    <a:srgbClr val="7598D9">
                      <a:tint val="90000"/>
                      <a:shade val="60000"/>
                      <a:satMod val="240000"/>
                    </a:srgbClr>
                  </a:gs>
                  <a:gs pos="100000">
                    <a:srgbClr val="7598D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22</a:t>
          </a:r>
          <a:endParaRPr lang="ru-RU" sz="5400" b="1" cap="none" spc="0" dirty="0">
            <a:ln w="11430"/>
            <a:gradFill>
              <a:gsLst>
                <a:gs pos="0">
                  <a:srgbClr val="7598D9">
                    <a:tint val="70000"/>
                    <a:satMod val="245000"/>
                  </a:srgbClr>
                </a:gs>
                <a:gs pos="75000">
                  <a:srgbClr val="7598D9">
                    <a:tint val="90000"/>
                    <a:shade val="60000"/>
                    <a:satMod val="240000"/>
                  </a:srgbClr>
                </a:gs>
                <a:gs pos="100000">
                  <a:srgbClr val="7598D9">
                    <a:tint val="100000"/>
                    <a:shade val="50000"/>
                    <a:satMod val="240000"/>
                  </a:srgb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0.13094</cdr:x>
      <cdr:y>0.4947</cdr:y>
    </cdr:from>
    <cdr:to>
      <cdr:x>0.34918</cdr:x>
      <cdr:y>0.71518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071570" y="2071702"/>
          <a:ext cx="178595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Verdana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Verdana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Verdana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Verdana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Verdana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Verdana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Verdana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Verdana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Verdana"/>
            </a:defRPr>
          </a:lvl9pPr>
        </a:lstStyle>
        <a:p xmlns:a="http://schemas.openxmlformats.org/drawingml/2006/main">
          <a:pPr algn="ctr"/>
          <a:r>
            <a:rPr lang="ru-RU" sz="5400" b="1" cap="none" spc="0" dirty="0" smtClean="0">
              <a:ln w="19050">
                <a:solidFill>
                  <a:srgbClr val="575F6D">
                    <a:tint val="1000"/>
                  </a:srgbClr>
                </a:solidFill>
                <a:prstDash val="solid"/>
              </a:ln>
              <a:solidFill>
                <a:srgbClr val="B32C1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rPr>
            <a:t>18</a:t>
          </a:r>
          <a:endParaRPr lang="ru-RU" sz="5400" b="1" cap="none" spc="0" dirty="0">
            <a:ln w="19050">
              <a:solidFill>
                <a:srgbClr val="575F6D">
                  <a:tint val="1000"/>
                </a:srgbClr>
              </a:solidFill>
              <a:prstDash val="solid"/>
            </a:ln>
            <a:solidFill>
              <a:srgbClr val="B32C16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0.43647</cdr:x>
      <cdr:y>0.42646</cdr:y>
    </cdr:from>
    <cdr:to>
      <cdr:x>0.57931</cdr:x>
      <cdr:y>0.64694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3571900" y="1785950"/>
          <a:ext cx="1168911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rgbClr val="7598D9">
                <a:shade val="75000"/>
              </a:srgbClr>
            </a:contourClr>
          </a:sp3d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Verdana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Verdana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Verdana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Verdana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Verdana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Verdana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Verdana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Verdana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Verdana"/>
            </a:defRPr>
          </a:lvl9pPr>
        </a:lstStyle>
        <a:p xmlns:a="http://schemas.openxmlformats.org/drawingml/2006/main">
          <a:pPr algn="ctr"/>
          <a:r>
            <a:rPr lang="ru-RU" sz="5400" b="1" cap="none" spc="0" dirty="0" smtClean="0">
              <a:ln w="11430"/>
              <a:gradFill>
                <a:gsLst>
                  <a:gs pos="0">
                    <a:srgbClr val="7598D9">
                      <a:tint val="70000"/>
                      <a:satMod val="245000"/>
                    </a:srgbClr>
                  </a:gs>
                  <a:gs pos="75000">
                    <a:srgbClr val="7598D9">
                      <a:tint val="90000"/>
                      <a:shade val="60000"/>
                      <a:satMod val="240000"/>
                    </a:srgbClr>
                  </a:gs>
                  <a:gs pos="100000">
                    <a:srgbClr val="7598D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13</a:t>
          </a:r>
          <a:endParaRPr lang="ru-RU" sz="5400" b="1" cap="none" spc="0" dirty="0">
            <a:ln w="11430"/>
            <a:gradFill>
              <a:gsLst>
                <a:gs pos="0">
                  <a:srgbClr val="7598D9">
                    <a:tint val="70000"/>
                    <a:satMod val="245000"/>
                  </a:srgbClr>
                </a:gs>
                <a:gs pos="75000">
                  <a:srgbClr val="7598D9">
                    <a:tint val="90000"/>
                    <a:shade val="60000"/>
                    <a:satMod val="240000"/>
                  </a:srgbClr>
                </a:gs>
                <a:gs pos="100000">
                  <a:srgbClr val="7598D9">
                    <a:tint val="100000"/>
                    <a:shade val="50000"/>
                    <a:satMod val="240000"/>
                  </a:srgb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0.25588</cdr:y>
    </cdr:from>
    <cdr:to>
      <cdr:x>0.14284</cdr:x>
      <cdr:y>0.47636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0" y="1071570"/>
          <a:ext cx="1168911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rgbClr val="7598D9">
                <a:shade val="75000"/>
              </a:srgbClr>
            </a:contourClr>
          </a:sp3d>
        </a:bodyPr>
        <a:lstStyle xmlns:a="http://schemas.openxmlformats.org/drawingml/2006/main">
          <a:lvl1pPr marL="0" indent="0">
            <a:defRPr sz="1100">
              <a:latin typeface="Verdana"/>
            </a:defRPr>
          </a:lvl1pPr>
          <a:lvl2pPr marL="457200" indent="0">
            <a:defRPr sz="1100">
              <a:latin typeface="Verdana"/>
            </a:defRPr>
          </a:lvl2pPr>
          <a:lvl3pPr marL="914400" indent="0">
            <a:defRPr sz="1100">
              <a:latin typeface="Verdana"/>
            </a:defRPr>
          </a:lvl3pPr>
          <a:lvl4pPr marL="1371600" indent="0">
            <a:defRPr sz="1100">
              <a:latin typeface="Verdana"/>
            </a:defRPr>
          </a:lvl4pPr>
          <a:lvl5pPr marL="1828800" indent="0">
            <a:defRPr sz="1100">
              <a:latin typeface="Verdana"/>
            </a:defRPr>
          </a:lvl5pPr>
          <a:lvl6pPr marL="2286000" indent="0">
            <a:defRPr sz="1100">
              <a:latin typeface="Verdana"/>
            </a:defRPr>
          </a:lvl6pPr>
          <a:lvl7pPr marL="2743200" indent="0">
            <a:defRPr sz="1100">
              <a:latin typeface="Verdana"/>
            </a:defRPr>
          </a:lvl7pPr>
          <a:lvl8pPr marL="3200400" indent="0">
            <a:defRPr sz="1100">
              <a:latin typeface="Verdana"/>
            </a:defRPr>
          </a:lvl8pPr>
          <a:lvl9pPr marL="3657600" indent="0">
            <a:defRPr sz="1100">
              <a:latin typeface="Verdana"/>
            </a:defRPr>
          </a:lvl9pPr>
        </a:lstStyle>
        <a:p xmlns:a="http://schemas.openxmlformats.org/drawingml/2006/main">
          <a:pPr algn="ctr"/>
          <a:r>
            <a:rPr lang="ru-RU" sz="5400" b="1" cap="none" spc="0" dirty="0" smtClean="0">
              <a:ln w="11430"/>
              <a:gradFill>
                <a:gsLst>
                  <a:gs pos="0">
                    <a:srgbClr val="7598D9">
                      <a:tint val="70000"/>
                      <a:satMod val="245000"/>
                    </a:srgbClr>
                  </a:gs>
                  <a:gs pos="75000">
                    <a:srgbClr val="7598D9">
                      <a:tint val="90000"/>
                      <a:shade val="60000"/>
                      <a:satMod val="240000"/>
                    </a:srgbClr>
                  </a:gs>
                  <a:gs pos="100000">
                    <a:srgbClr val="7598D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14</a:t>
          </a:r>
          <a:endParaRPr lang="ru-RU" sz="5400" b="1" cap="none" spc="0" dirty="0">
            <a:ln w="11430"/>
            <a:gradFill>
              <a:gsLst>
                <a:gs pos="0">
                  <a:srgbClr val="7598D9">
                    <a:tint val="70000"/>
                    <a:satMod val="245000"/>
                  </a:srgbClr>
                </a:gs>
                <a:gs pos="75000">
                  <a:srgbClr val="7598D9">
                    <a:tint val="90000"/>
                    <a:shade val="60000"/>
                    <a:satMod val="240000"/>
                  </a:srgbClr>
                </a:gs>
                <a:gs pos="100000">
                  <a:srgbClr val="7598D9">
                    <a:tint val="100000"/>
                    <a:shade val="50000"/>
                    <a:satMod val="240000"/>
                  </a:srgb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&amp;Pcy;&amp;rcy;&amp;icy;&amp;kcy;&amp;ocy;&amp;lcy;&amp;ycy; &amp;ncy;&amp;acy; VMir.su - &amp;Scy; &amp;ncy;&amp;acy;&amp;mcy;&amp;icy; &amp;ncy;&amp;iecy; &amp;scy;&amp;ocy;&amp;scy;&amp;kcy;&amp;ucy;&amp;chcy;&amp;icy;&amp;shcy;&amp;softcy;&amp;scy;&amp;yacy;! &quot; &amp;Scy;&amp;tcy;&amp;rcy;&amp;acy;&amp;ncy;&amp;icy;&amp;tscy;&amp;acy; 8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4924" y="-1214470"/>
            <a:ext cx="9208924" cy="8072470"/>
          </a:xfrm>
          <a:prstGeom prst="rect">
            <a:avLst/>
          </a:prstGeom>
          <a:noFill/>
        </p:spPr>
      </p:pic>
      <p:pic>
        <p:nvPicPr>
          <p:cNvPr id="1026" name="Picture 2" descr="&amp;Pcy;&amp;acy;&amp;tcy;&amp;rcy;&amp;icy;&amp;ocy;&amp;tcy;&amp;icy;&amp;chcy;&amp;iecy;&amp;scy;&amp;kcy;&amp;icy;&amp;iecy; &amp;icy;&amp;gcy;&amp;rcy;&amp;ycy; &amp;dcy;&amp;lcy;&amp;yacy; &amp;dcy;&amp;iecy;&amp;tcy;&amp;iecy;&amp;jcy; &amp;vcy; &amp;vcy;&amp;ocy;&amp;scy;&amp;pcy;&amp;icy;&amp;tcy;&amp;acy;&amp;tcy;&amp;iecy;&amp;lcy;&amp;softcy;&amp;ncy;&amp;ocy;&amp;mcy; &amp;pcy;&amp;rcy;&amp;ocy;&amp;tscy;&amp;iecy;&amp;scy;&amp;scy;&amp;ie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7166"/>
            <a:ext cx="4054546" cy="23574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32" name="Picture 8" descr="&amp;Rcy;&amp;ucy;&amp;scy;&amp;scy;&amp;kcy;&amp;icy;&amp;jcy; &amp;ncy;&amp;acy;&amp;tscy;&amp;icy;&amp;ocy;&amp;ncy;&amp;acy;&amp;lcy;&amp;icy;&amp;scy;&amp;tcy; &amp;Dcy;&amp;iecy;&amp;mcy;&amp;ucy;&amp;shcy;&amp;kcy;&amp;icy;&amp;ncy; &amp;vcy;&amp;ycy;&amp;scy;&amp;tcy;&amp;ucy;&amp;pcy;&amp;icy;&amp;lcy; &amp;vcy; &amp;chcy;&amp;iecy;&amp;chcy;&amp;iecy;&amp;ncy;&amp;scy;&amp;kcy;&amp;ocy;&amp;mcy; &amp;pcy;&amp;acy;&amp;rcy;&amp;lcy;&amp;acy;&amp;mcy;&amp;iecy;&amp;ncy;&amp;tcy;&amp;ie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2857496"/>
            <a:ext cx="4487285" cy="29860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Прямоугольник 7"/>
          <p:cNvSpPr/>
          <p:nvPr/>
        </p:nvSpPr>
        <p:spPr>
          <a:xfrm>
            <a:off x="4572000" y="214290"/>
            <a:ext cx="4572000" cy="1323439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«Патриотизм есть не что иное, как желание трудиться на пользу своей страны»</a:t>
            </a:r>
          </a:p>
          <a:p>
            <a:pPr algn="just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Н.А. Добролюбов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43504" y="6215082"/>
            <a:ext cx="3786214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17.02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dirty="0" smtClean="0"/>
              <a:t>Как в себе воспитать патриотизм?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6348300"/>
              </p:ext>
            </p:extLst>
          </p:nvPr>
        </p:nvGraphicFramePr>
        <p:xfrm>
          <a:off x="503238" y="530225"/>
          <a:ext cx="8183562" cy="418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14348" y="2928934"/>
            <a:ext cx="52870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</a:t>
            </a:r>
          </a:p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внимание!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6868" name="Picture 4" descr="C:\Users\crazy\Desktop\606973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-928718"/>
            <a:ext cx="7715304" cy="61865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&amp;Bcy;&amp;Lcy;&amp;Ocy;&amp;Gcy; &amp;Mcy;&amp;Acy;&amp;Rcy;&amp;Icy;&amp;Ncy;&amp;Ycy; &amp;Acy;&amp;Bcy;&amp;Rcy;&amp;Acy;&amp;Mcy;&amp;Kcy;&amp;Icy;&amp;Ncy;&amp;Ocy;&amp;Jcy; &amp;Vcy;&amp;Pcy;&amp;Pcy; &quot;&amp;IEcy;&amp;Dcy;&amp;Icy;&amp;Ncy;&amp;Acy;&amp;YAcy; &amp;Rcy;&amp;Ocy;&amp;Scy;&amp;Scy;&amp;Icy;&amp;YAcy;&quot; - &amp;Ocy;&amp;Dcy;&amp;Icy;&amp;Ncy;&amp;Ocy;&amp;CHcy;&amp;IEcy;&amp;Scy;&amp;Tcy;&amp;Vcy;&amp;Ocy; &amp;Vcy; &amp;Scy;&amp;IEcy;&amp;Mcy;&amp;SOFT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72066" cy="391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&amp;Zcy;&amp;acy;&amp;ocy;&amp;kcy;&amp;scy;&amp;kcy;&amp;icy;&amp;iecy; &amp;vcy;&amp;iecy;&amp;scy;&amp;tcy;&amp;icy; &amp;Vcy; &amp;Tcy;&amp;ucy;&amp;lcy;&amp;softcy;&amp;scy;&amp;kcy;&amp;ocy;&amp;jcy; &amp;ocy;&amp;bcy;&amp;lcy;&amp;acy;&amp;scy;&amp;tcy;&amp;icy; &amp;scy;&amp;tcy;&amp;acy;&amp;rcy;&amp;tcy;&amp;ocy;&amp;vcy;&amp;acy;&amp;lcy; &amp;fcy;&amp;ocy;&amp;tcy;&amp;ocy;&amp;kcy;&amp;ocy;&amp;ncy;&amp;kcy;&amp;ucy;&amp;rcy;&amp;scy; &quot;&amp;Scy;&amp;iecy;&amp;mcy;&amp;iecy;&amp;jcy;&amp;ncy;&amp;ycy;&amp;jcy; &amp;acy;&amp;lcy;&amp;softcy;&amp;bcy;&amp;ocy;&amp;mcy;&quot;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634983"/>
            <a:ext cx="4286280" cy="3223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357686" y="2500306"/>
            <a:ext cx="4572000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/>
            <a:r>
              <a:rPr lang="ru-RU" sz="3200" b="1" i="1" dirty="0" smtClean="0">
                <a:latin typeface="Gabriola" pitchFamily="82" charset="0"/>
              </a:rPr>
              <a:t>Первые уроки патриотизма ребенок получает в семье. </a:t>
            </a:r>
            <a:endParaRPr lang="ru-RU" sz="3200" b="1" i="1" dirty="0">
              <a:latin typeface="Gabriola" pitchFamily="82" charset="0"/>
            </a:endParaRPr>
          </a:p>
        </p:txBody>
      </p:sp>
      <p:pic>
        <p:nvPicPr>
          <p:cNvPr id="2052" name="Picture 4" descr="&amp;Scy;&amp;ocy;&amp;chcy;&amp;icy;&amp;ncy;&amp;iecy;&amp;ncy;&amp;icy;&amp;iecy; &amp;ncy;&amp;acy; &amp;tcy;&amp;iecy;&amp;mcy;&amp;ucy; &amp;chcy;&amp;tcy;&amp;ocy; &amp;ncy;&amp;acy;&amp;dcy;&amp;ocy; &amp;dcy;&amp;iecy;&amp;lcy;&amp;acy;&amp;tcy;&amp;softcy; &amp;chcy;&amp;tcy;&amp;ocy;&amp;bcy;&amp;ycy; &amp;bcy;&amp;ycy;&amp;tcy;&amp;softcy; &amp;zcy;&amp;dcy;&amp;ocy;&amp;rcy;&amp;ocy;&amp;vcy;&amp;ycy;&amp;mcy; :: Academ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214290"/>
            <a:ext cx="3505151" cy="2285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&amp;Acy;&amp;rcy;&amp;khcy;&amp;icy;&amp;vcy; &amp;mcy;&amp;acy;&amp;tcy;&amp;iecy;&amp;rcy;&amp;icy;&amp;acy;&amp;lcy;&amp;ocy;&amp;vcy; - &amp;Pcy;&amp;rcy;&amp;acy;&amp;vcy;&amp;ocy;&amp;scy;&amp;lcy;&amp;acy;&amp;vcy;&amp;ncy;&amp;ycy;&amp;jcy; &amp;dcy;&amp;iecy;&amp;tcy;&amp;scy;&amp;kcy;&amp;icy;&amp;jcy; &amp;lcy;&amp;acy;&amp;gcy;&amp;iecy;&amp;rcy;&amp;softcy; &quot;&amp;Pcy;&amp;icy;&amp;lcy;&amp;icy;&amp;gcy;&amp;rcy;&amp;icy;&amp;mcy;&amp;icy;&amp;yacy;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38270" y="3856057"/>
            <a:ext cx="4505730" cy="3001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785794"/>
            <a:ext cx="4572000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/>
            <a:r>
              <a:rPr lang="ru-RU" sz="3200" b="1" i="1" dirty="0" smtClean="0">
                <a:latin typeface="Gabriola" pitchFamily="82" charset="0"/>
              </a:rPr>
              <a:t>Первые уроки патриотизма ребенок получает в семье. </a:t>
            </a:r>
            <a:endParaRPr lang="ru-RU" sz="3200" b="1" i="1" dirty="0">
              <a:latin typeface="Gabriola" pitchFamily="82" charset="0"/>
            </a:endParaRPr>
          </a:p>
        </p:txBody>
      </p:sp>
      <p:pic>
        <p:nvPicPr>
          <p:cNvPr id="1026" name="Picture 2" descr="&amp;Scy;&amp;kcy;&amp;acy;&amp;chcy;&amp;acy;&amp;tcy;&amp;softcy; &amp;Fcy;&amp;ocy;&amp;tcy;&amp;ocy; &amp;vcy;&amp;ocy;&amp;scy;&amp;pcy;&amp;icy;&amp;tcy;&amp;acy;&amp;ncy;&amp;icy;&amp;iecy; &amp;dcy;&amp;iecy;&amp;tcy;&amp;iecy;&amp;jcy;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071810"/>
            <a:ext cx="4452954" cy="3314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&amp;Tcy;&amp;acy;&amp;lcy;&amp;acy;&amp;ncy;&amp;tcy;&amp;lcy;&amp;icy;&amp;vcy;&amp;ycy;&amp;iecy; &amp;dcy;&amp;iecy;&amp;tcy;&amp;icy; &amp;ncy;&amp;iecy; &amp;mcy;&amp;iecy;&amp;ncy;&amp;iecy;&amp;iecy; &amp;tcy;&amp;acy;&amp;lcy;&amp;acy;&amp;ncy;&amp;tcy;&amp;lcy;&amp;icy;&amp;vcy;&amp;ycy;&amp;khcy; &amp;rcy;&amp;ocy;&amp;dcy;&amp;icy;&amp;tcy;&amp;iecy;&amp;lcy;&amp;iecy;&amp;j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071678"/>
            <a:ext cx="4461763" cy="3005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&amp;YAcy;&amp;dcy;&amp;rcy;&amp;icy;&amp;ncy;&amp;scy;&amp;kcy;&amp;icy;&amp;jcy; &amp;rcy;&amp;acy;&amp;jcy;&amp;ocy;&amp;ncy; &amp;CHcy;&amp;ucy;&amp;vcy;&amp;acy;&amp;shcy;&amp;scy;&amp;kcy;&amp;ocy;&amp;jcy; &amp;Rcy;&amp;iecy;&amp;scy;&amp;pcy;&amp;ucy;&amp;bcy;&amp;lcy;&amp;icy;&amp;kcy;&amp;icy; &quot; &amp;Rcy;&amp;acy;&amp;jcy;&amp;ocy;&amp;ncy;&amp;ncy;&amp;acy;&amp;yacy; &amp;acy;&amp;kcy;&amp;tscy;&amp;icy;&amp;yacy; &quot;&amp;Dcy;&amp;iecy;&amp;tcy;&amp;icy; &amp;icy; &amp;scy;&amp;iecy;&amp;mcy;&amp;softcy;&amp;yacy;&quot; &amp;scy; 10 &amp;pcy;&amp;ocy; 20 &amp;ncy;&amp;ocy;&amp;yacy;&amp;bcy;&amp;rcy;&amp;ya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2196" y="0"/>
            <a:ext cx="4161804" cy="2776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&amp;Pcy;&amp;IEcy;&amp;Rcy;&amp;Vcy;&amp;Acy;&amp;YAcy; &amp;Scy;&amp;Tcy;&amp;IEcy;&amp;Pcy;&amp;IEcy;&amp;Ncy;&amp;SOFTcy; &amp;Kcy;&amp;Acy;&amp;CHcy;&amp;IEcy;&amp;Scy;&amp;Tcy;&amp;V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717820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0" name="Picture 4" descr="&amp;Ocy;&amp;kcy;&amp;ucy;&amp;ncy;&amp;icy;&amp;tcy;&amp;iecy;&amp;scy;&amp;softcy; &amp;vcy; &amp;mcy;&amp;icy;&amp;rcy; &amp;fcy;&amp;acy;&amp;ncy;&amp;tcy;&amp;acy;&amp;zcy;&amp;icy;&amp;icy;. &amp;Scy;&amp;kcy;&amp;icy;&amp;dcy;&amp;kcy;&amp;acy; 50% &amp;ncy;&amp;acy; &amp;scy;&amp;pcy;&amp;iecy;&amp;kcy;&amp;tcy;&amp;acy;&amp;kcy;&amp;lcy;&amp;softcy; &quot;&amp;Kcy;&amp;acy;&amp;kcy; &amp;Vcy;&amp;acy;&amp;ncy;&amp;yacy;-&amp;rcy;&amp;ocy;&amp;bcy;&amp;ocy;&amp;tcy; &amp;Scy;&amp;ocy;&amp;lcy;&amp;ncy;&amp;tscy;&amp;iecy; &amp;scy;&amp;pcy;&amp;acy;&amp;scy;&amp;acy;&amp;lcy;, &amp;scy;&amp;iecy;&amp;rcy;&amp;dcy;&amp;tscy;&amp;iecy; &amp;icy;&amp;scy;&amp;kcy;&amp;acy;&amp;lcy;&quot; &amp;ecy;&amp;kcy;&amp;scy;&amp;pcy;&amp;iecy;&amp;rcy;&amp;icy;&amp;mcy;&amp;iecy;&amp;ncy;&amp;tcy;&amp;acy;&amp;lcy;&amp;softcy;&amp;ncy;&amp;ocy;&amp;gcy;&amp;ocy; &amp;tcy;&amp;iecy;&amp;acy;&amp;tcy;&amp;rcy;&amp;acy; &quot;&amp;Kcy;&amp;rcy;&amp;ycy;&amp;lcy;&amp;softcy;&amp;y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3071810"/>
            <a:ext cx="5715040" cy="2901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2" name="Picture 6" descr="&amp;SHcy;&amp;vcy;&amp;iecy;&amp;jcy;&amp;tscy;&amp;acy;&amp;rcy;&amp;icy;&amp;yacy; - &amp;rcy;&amp;ucy;&amp;scy;&amp;scy;&amp;kcy;&amp;icy;&amp;jcy; &amp;fcy;&amp;ocy;&amp;rcy;&amp;ucy;&amp;mcy; &quot;&amp;Scy;&amp;vcy;&amp;icy;&amp;scy;&amp;scy;&amp;tcy;&amp;ocy;&amp;kcy;&quot; &amp;Rcy;&amp;ucy;&amp;scy;&amp;scy;&amp;kcy;&amp;acy;&amp;yacy; &amp;vcy;&amp;iecy;&amp;rcy;&amp;scy;&amp;icy;&amp;yacy; Invision Power Boar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214290"/>
            <a:ext cx="3982430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5780782"/>
            <a:ext cx="4572000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/>
            <a:r>
              <a:rPr lang="ru-RU" sz="3200" b="1" i="1" dirty="0" smtClean="0">
                <a:latin typeface="Gabriola" pitchFamily="82" charset="0"/>
              </a:rPr>
              <a:t>Первые уроки патриотизма ребенок получает в семье. </a:t>
            </a:r>
            <a:endParaRPr lang="ru-RU" sz="3200" b="1" i="1" dirty="0"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/>
                </a:solidFill>
              </a:rPr>
              <a:t>Что такое патриотизм? </a:t>
            </a:r>
            <a:endParaRPr lang="ru-RU" dirty="0">
              <a:solidFill>
                <a:schemeClr val="accent3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000108"/>
          <a:ext cx="8183562" cy="418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071934" y="2428868"/>
            <a:ext cx="1245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46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2571744"/>
            <a:ext cx="11689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18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1571612"/>
            <a:ext cx="11689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12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28860" y="1285860"/>
            <a:ext cx="76702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Что обозначает для Вас слово Родина?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2" y="500042"/>
          <a:ext cx="8183562" cy="418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071934" y="2285992"/>
            <a:ext cx="1245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47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1000108"/>
            <a:ext cx="17859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12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/>
                </a:solidFill>
              </a:rPr>
              <a:t>Гордитесь ли Вы своей страной?</a:t>
            </a:r>
            <a:endParaRPr lang="ru-RU" dirty="0">
              <a:solidFill>
                <a:schemeClr val="accent3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071546"/>
          <a:ext cx="8183562" cy="418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3794" name="Picture 2" descr="C:\Users\crazy\Desktop\fireworks yello g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571480"/>
            <a:ext cx="5048280" cy="35860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dirty="0" smtClean="0"/>
              <a:t>Что ты можешь сделать для своей страны?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714356"/>
          <a:ext cx="8183562" cy="418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929059" y="1428736"/>
            <a:ext cx="1245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23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1500174"/>
            <a:ext cx="11689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28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dirty="0" smtClean="0"/>
              <a:t>Кто является патриотом современной России?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785794"/>
          <a:ext cx="8183562" cy="418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571869" y="2071678"/>
            <a:ext cx="12458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52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1071546"/>
            <a:ext cx="17859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5400" b="1" cap="none" spc="0" dirty="0" smtClean="0">
                <a:ln w="19050">
                  <a:solidFill>
                    <a:srgbClr val="575F6D">
                      <a:tint val="1000"/>
                    </a:srgbClr>
                  </a:solidFill>
                  <a:prstDash val="solid"/>
                </a:ln>
                <a:solidFill>
                  <a:srgbClr val="B32C1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16</a:t>
            </a:r>
            <a:endParaRPr lang="ru-RU" sz="5400" b="1" cap="none" spc="0" dirty="0">
              <a:ln w="19050">
                <a:solidFill>
                  <a:srgbClr val="575F6D">
                    <a:tint val="1000"/>
                  </a:srgbClr>
                </a:solidFill>
                <a:prstDash val="solid"/>
              </a:ln>
              <a:solidFill>
                <a:srgbClr val="B32C1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116</TotalTime>
  <Words>98</Words>
  <Application>Microsoft Office PowerPoint</Application>
  <PresentationFormat>Экран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Что такое патриотизм? </vt:lpstr>
      <vt:lpstr>Что обозначает для Вас слово Родина?</vt:lpstr>
      <vt:lpstr>Гордитесь ли Вы своей страной?</vt:lpstr>
      <vt:lpstr>Что ты можешь сделать для своей страны?</vt:lpstr>
      <vt:lpstr>Кто является патриотом современной России?</vt:lpstr>
      <vt:lpstr>Как в себе воспитать патриотизм?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crazy</dc:creator>
  <cp:lastModifiedBy>учитель</cp:lastModifiedBy>
  <cp:revision>16</cp:revision>
  <dcterms:created xsi:type="dcterms:W3CDTF">2015-02-04T14:27:08Z</dcterms:created>
  <dcterms:modified xsi:type="dcterms:W3CDTF">2015-02-16T05:12:44Z</dcterms:modified>
</cp:coreProperties>
</file>