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  <p:sldMasterId id="2147483687" r:id="rId3"/>
  </p:sldMasterIdLst>
  <p:notesMasterIdLst>
    <p:notesMasterId r:id="rId24"/>
  </p:notesMasterIdLst>
  <p:sldIdLst>
    <p:sldId id="276" r:id="rId4"/>
    <p:sldId id="3318" r:id="rId5"/>
    <p:sldId id="258" r:id="rId6"/>
    <p:sldId id="259" r:id="rId7"/>
    <p:sldId id="260" r:id="rId8"/>
    <p:sldId id="265" r:id="rId9"/>
    <p:sldId id="262" r:id="rId10"/>
    <p:sldId id="263" r:id="rId11"/>
    <p:sldId id="264" r:id="rId12"/>
    <p:sldId id="3319" r:id="rId13"/>
    <p:sldId id="3320" r:id="rId14"/>
    <p:sldId id="3321" r:id="rId15"/>
    <p:sldId id="3323" r:id="rId16"/>
    <p:sldId id="3324" r:id="rId17"/>
    <p:sldId id="3325" r:id="rId18"/>
    <p:sldId id="3326" r:id="rId19"/>
    <p:sldId id="3327" r:id="rId20"/>
    <p:sldId id="271" r:id="rId21"/>
    <p:sldId id="272" r:id="rId22"/>
    <p:sldId id="27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8570E5-C2E7-4867-A0CC-93B6A6CE5FA0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B96718F-221A-454B-A1B5-0936E1DA3B82}">
      <dgm:prSet phldrT="[Текст]" custT="1"/>
      <dgm:spPr/>
      <dgm:t>
        <a:bodyPr/>
        <a:lstStyle/>
        <a:p>
          <a:pPr algn="just"/>
          <a:r>
            <a:rPr lang="ru-RU" sz="2000" dirty="0">
              <a:solidFill>
                <a:srgbClr val="002060"/>
              </a:solidFill>
              <a:latin typeface="Monotype Corsiva" panose="03010101010201010101" pitchFamily="66" charset="0"/>
            </a:rPr>
            <a:t>Физика - развитие молекулярной теории строения веществ.</a:t>
          </a:r>
        </a:p>
      </dgm:t>
    </dgm:pt>
    <dgm:pt modelId="{054CC399-5B6E-4648-8E77-D317380AAB91}" type="parTrans" cxnId="{2DBAE2AC-734D-4A69-B039-C631BBBEA7AC}">
      <dgm:prSet/>
      <dgm:spPr/>
      <dgm:t>
        <a:bodyPr/>
        <a:lstStyle/>
        <a:p>
          <a:endParaRPr lang="ru-RU"/>
        </a:p>
      </dgm:t>
    </dgm:pt>
    <dgm:pt modelId="{A3583132-031F-424F-BA3F-FC53FECF2C3C}" type="sibTrans" cxnId="{2DBAE2AC-734D-4A69-B039-C631BBBEA7AC}">
      <dgm:prSet/>
      <dgm:spPr/>
      <dgm:t>
        <a:bodyPr/>
        <a:lstStyle/>
        <a:p>
          <a:endParaRPr lang="ru-RU"/>
        </a:p>
      </dgm:t>
    </dgm:pt>
    <dgm:pt modelId="{FA5C4334-8593-4013-8432-8C289A13A525}">
      <dgm:prSet phldrT="[Текст]" custT="1"/>
      <dgm:spPr/>
      <dgm:t>
        <a:bodyPr/>
        <a:lstStyle/>
        <a:p>
          <a:pPr algn="just"/>
          <a:r>
            <a:rPr lang="ru-RU" sz="2000" dirty="0">
              <a:solidFill>
                <a:srgbClr val="002060"/>
              </a:solidFill>
              <a:latin typeface="Monotype Corsiva" panose="03010101010201010101" pitchFamily="66" charset="0"/>
            </a:rPr>
            <a:t>Химия - создал первую в России научно-химическую лабораторию.</a:t>
          </a:r>
        </a:p>
      </dgm:t>
    </dgm:pt>
    <dgm:pt modelId="{C2C7353C-9AB0-4578-B97C-BB0167DE2D57}" type="parTrans" cxnId="{75D963AC-6254-4EB0-80A9-841F253446A3}">
      <dgm:prSet/>
      <dgm:spPr/>
      <dgm:t>
        <a:bodyPr/>
        <a:lstStyle/>
        <a:p>
          <a:endParaRPr lang="ru-RU"/>
        </a:p>
      </dgm:t>
    </dgm:pt>
    <dgm:pt modelId="{27925158-F186-415C-8967-D2DB9078F056}" type="sibTrans" cxnId="{75D963AC-6254-4EB0-80A9-841F253446A3}">
      <dgm:prSet/>
      <dgm:spPr/>
      <dgm:t>
        <a:bodyPr/>
        <a:lstStyle/>
        <a:p>
          <a:endParaRPr lang="ru-RU"/>
        </a:p>
      </dgm:t>
    </dgm:pt>
    <dgm:pt modelId="{22A1AFE9-BE44-4A28-B190-65EC28ACBE58}">
      <dgm:prSet phldrT="[Текст]"/>
      <dgm:spPr/>
      <dgm:t>
        <a:bodyPr/>
        <a:lstStyle/>
        <a:p>
          <a:endParaRPr lang="ru-RU"/>
        </a:p>
      </dgm:t>
    </dgm:pt>
    <dgm:pt modelId="{D7930F01-A766-44A8-97FC-50FA4D54FC19}" type="parTrans" cxnId="{46AFFB70-AF43-4231-9208-585D5BA85069}">
      <dgm:prSet/>
      <dgm:spPr/>
      <dgm:t>
        <a:bodyPr/>
        <a:lstStyle/>
        <a:p>
          <a:endParaRPr lang="ru-RU"/>
        </a:p>
      </dgm:t>
    </dgm:pt>
    <dgm:pt modelId="{C00797C8-E56C-40E6-871B-EE06C59D8ABC}" type="sibTrans" cxnId="{46AFFB70-AF43-4231-9208-585D5BA85069}">
      <dgm:prSet/>
      <dgm:spPr/>
      <dgm:t>
        <a:bodyPr/>
        <a:lstStyle/>
        <a:p>
          <a:endParaRPr lang="ru-RU"/>
        </a:p>
      </dgm:t>
    </dgm:pt>
    <dgm:pt modelId="{0294A2BE-C174-409A-B20E-96352CCACF41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rPr>
            <a:t>Астрономия –открыл наличии атмосферы на Венере.</a:t>
          </a:r>
        </a:p>
      </dgm:t>
    </dgm:pt>
    <dgm:pt modelId="{F2C0023E-A213-48F1-95A4-CA21CC9E96DE}" type="parTrans" cxnId="{95AA9B12-C3C9-4FB7-A9D0-BECC5755F230}">
      <dgm:prSet/>
      <dgm:spPr/>
      <dgm:t>
        <a:bodyPr/>
        <a:lstStyle/>
        <a:p>
          <a:endParaRPr lang="ru-RU"/>
        </a:p>
      </dgm:t>
    </dgm:pt>
    <dgm:pt modelId="{BC2219DA-7C64-4621-84C1-B6E3A695D46A}" type="sibTrans" cxnId="{95AA9B12-C3C9-4FB7-A9D0-BECC5755F230}">
      <dgm:prSet/>
      <dgm:spPr/>
      <dgm:t>
        <a:bodyPr/>
        <a:lstStyle/>
        <a:p>
          <a:endParaRPr lang="ru-RU"/>
        </a:p>
      </dgm:t>
    </dgm:pt>
    <dgm:pt modelId="{9865BC34-038C-43D0-9A0E-6D0BE6607769}">
      <dgm:prSet custT="1"/>
      <dgm:spPr/>
      <dgm:t>
        <a:bodyPr/>
        <a:lstStyle/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rPr>
            <a:t>Литература –утвердил основы для русского литературного языка.</a:t>
          </a:r>
        </a:p>
      </dgm:t>
    </dgm:pt>
    <dgm:pt modelId="{43168B63-4515-43B0-A47D-A10908216063}" type="parTrans" cxnId="{46124031-3321-4A5A-A82E-E8FCF5EC015A}">
      <dgm:prSet/>
      <dgm:spPr/>
      <dgm:t>
        <a:bodyPr/>
        <a:lstStyle/>
        <a:p>
          <a:endParaRPr lang="ru-RU"/>
        </a:p>
      </dgm:t>
    </dgm:pt>
    <dgm:pt modelId="{64C00BEB-506C-4D76-88B1-D655F9DD4A00}" type="sibTrans" cxnId="{46124031-3321-4A5A-A82E-E8FCF5EC015A}">
      <dgm:prSet/>
      <dgm:spPr/>
      <dgm:t>
        <a:bodyPr/>
        <a:lstStyle/>
        <a:p>
          <a:endParaRPr lang="ru-RU"/>
        </a:p>
      </dgm:t>
    </dgm:pt>
    <dgm:pt modelId="{91304A6D-23C7-41EE-9CBE-884DBE9D32CC}">
      <dgm:prSet phldrT="[Текст]" custT="1"/>
      <dgm:spPr/>
      <dgm:t>
        <a:bodyPr/>
        <a:lstStyle/>
        <a:p>
          <a:r>
            <a:rPr lang="ru-RU" sz="2000" dirty="0">
              <a:solidFill>
                <a:srgbClr val="002060"/>
              </a:solidFill>
              <a:latin typeface="Monotype Corsiva" panose="03010101010201010101" pitchFamily="66" charset="0"/>
            </a:rPr>
            <a:t>География-положил начало русской  научной геологии.</a:t>
          </a:r>
        </a:p>
      </dgm:t>
    </dgm:pt>
    <dgm:pt modelId="{587F8DF4-8339-475A-A84A-A4AAC13EA769}" type="parTrans" cxnId="{26753B34-D520-45C6-9F3D-51F038B716BE}">
      <dgm:prSet/>
      <dgm:spPr/>
      <dgm:t>
        <a:bodyPr/>
        <a:lstStyle/>
        <a:p>
          <a:endParaRPr lang="ru-RU"/>
        </a:p>
      </dgm:t>
    </dgm:pt>
    <dgm:pt modelId="{F4462798-EC14-4CB6-9498-197488116EF5}" type="sibTrans" cxnId="{26753B34-D520-45C6-9F3D-51F038B716BE}">
      <dgm:prSet/>
      <dgm:spPr/>
      <dgm:t>
        <a:bodyPr/>
        <a:lstStyle/>
        <a:p>
          <a:endParaRPr lang="ru-RU"/>
        </a:p>
      </dgm:t>
    </dgm:pt>
    <dgm:pt modelId="{137D3A75-4EB3-447F-A331-3A2F57143560}">
      <dgm:prSet custT="1"/>
      <dgm:spPr/>
      <dgm:t>
        <a:bodyPr/>
        <a:lstStyle/>
        <a:p>
          <a:r>
            <a:rPr lang="ru-RU" sz="2000" dirty="0">
              <a:solidFill>
                <a:srgbClr val="002060"/>
              </a:solidFill>
              <a:latin typeface="Monotype Corsiva" panose="03010101010201010101" pitchFamily="66" charset="0"/>
            </a:rPr>
            <a:t>История- написал «Краткий российский летописец.</a:t>
          </a:r>
        </a:p>
      </dgm:t>
    </dgm:pt>
    <dgm:pt modelId="{C0794944-1B93-45D5-9D37-17EA7AEBA2D2}" type="parTrans" cxnId="{CC1EB8EB-8E00-49DB-B96C-802C0B3AAB5E}">
      <dgm:prSet/>
      <dgm:spPr/>
      <dgm:t>
        <a:bodyPr/>
        <a:lstStyle/>
        <a:p>
          <a:endParaRPr lang="ru-RU"/>
        </a:p>
      </dgm:t>
    </dgm:pt>
    <dgm:pt modelId="{75CE9475-5226-4413-8E33-63B930F99FD3}" type="sibTrans" cxnId="{CC1EB8EB-8E00-49DB-B96C-802C0B3AAB5E}">
      <dgm:prSet/>
      <dgm:spPr/>
      <dgm:t>
        <a:bodyPr/>
        <a:lstStyle/>
        <a:p>
          <a:endParaRPr lang="ru-RU"/>
        </a:p>
      </dgm:t>
    </dgm:pt>
    <dgm:pt modelId="{774C9624-C63F-41E6-B210-CCE3B4E0CD9F}">
      <dgm:prSet/>
      <dgm:spPr/>
      <dgm:t>
        <a:bodyPr/>
        <a:lstStyle/>
        <a:p>
          <a:endParaRPr lang="ru-RU" dirty="0"/>
        </a:p>
      </dgm:t>
    </dgm:pt>
    <dgm:pt modelId="{FCEA3267-698D-4937-BE66-53F6FE6E9757}" type="parTrans" cxnId="{98E51A34-7F51-430C-BC4F-036F6CBD5A5D}">
      <dgm:prSet/>
      <dgm:spPr/>
      <dgm:t>
        <a:bodyPr/>
        <a:lstStyle/>
        <a:p>
          <a:endParaRPr lang="ru-RU"/>
        </a:p>
      </dgm:t>
    </dgm:pt>
    <dgm:pt modelId="{2BE5509E-1707-4EE3-97BF-7999A223E5E5}" type="sibTrans" cxnId="{98E51A34-7F51-430C-BC4F-036F6CBD5A5D}">
      <dgm:prSet/>
      <dgm:spPr/>
      <dgm:t>
        <a:bodyPr/>
        <a:lstStyle/>
        <a:p>
          <a:endParaRPr lang="ru-RU"/>
        </a:p>
      </dgm:t>
    </dgm:pt>
    <dgm:pt modelId="{A51152F8-8B20-40FF-91A3-022ACB731056}">
      <dgm:prSet/>
      <dgm:spPr/>
      <dgm:t>
        <a:bodyPr/>
        <a:lstStyle/>
        <a:p>
          <a:endParaRPr lang="ru-RU" dirty="0"/>
        </a:p>
      </dgm:t>
    </dgm:pt>
    <dgm:pt modelId="{56DE6BE6-8D37-4417-A809-27706CFC1C56}" type="parTrans" cxnId="{E78CBF95-28EC-4E73-99C2-D67F5F2184D5}">
      <dgm:prSet/>
      <dgm:spPr/>
      <dgm:t>
        <a:bodyPr/>
        <a:lstStyle/>
        <a:p>
          <a:endParaRPr lang="ru-RU"/>
        </a:p>
      </dgm:t>
    </dgm:pt>
    <dgm:pt modelId="{58270CFF-F7C0-4FA2-8E4C-A38EC59641A9}" type="sibTrans" cxnId="{E78CBF95-28EC-4E73-99C2-D67F5F2184D5}">
      <dgm:prSet/>
      <dgm:spPr/>
      <dgm:t>
        <a:bodyPr/>
        <a:lstStyle/>
        <a:p>
          <a:endParaRPr lang="ru-RU"/>
        </a:p>
      </dgm:t>
    </dgm:pt>
    <dgm:pt modelId="{6CA0E6AC-6CBE-4409-8761-91EA7E1C4C95}">
      <dgm:prSet/>
      <dgm:spPr/>
      <dgm:t>
        <a:bodyPr/>
        <a:lstStyle/>
        <a:p>
          <a:endParaRPr lang="ru-RU" dirty="0"/>
        </a:p>
      </dgm:t>
    </dgm:pt>
    <dgm:pt modelId="{ED062D9F-01C2-42AC-98B8-C664B2EBB146}" type="parTrans" cxnId="{6615EB7E-C40B-4A36-A07E-D6E50BE9597A}">
      <dgm:prSet/>
      <dgm:spPr/>
      <dgm:t>
        <a:bodyPr/>
        <a:lstStyle/>
        <a:p>
          <a:endParaRPr lang="ru-RU"/>
        </a:p>
      </dgm:t>
    </dgm:pt>
    <dgm:pt modelId="{6B241B52-33A0-4C7B-8A58-6C591DFC1DB8}" type="sibTrans" cxnId="{6615EB7E-C40B-4A36-A07E-D6E50BE9597A}">
      <dgm:prSet/>
      <dgm:spPr/>
      <dgm:t>
        <a:bodyPr/>
        <a:lstStyle/>
        <a:p>
          <a:endParaRPr lang="ru-RU"/>
        </a:p>
      </dgm:t>
    </dgm:pt>
    <dgm:pt modelId="{DE0CA04C-905D-418B-BDBF-CDA278CA9CC5}">
      <dgm:prSet/>
      <dgm:spPr/>
      <dgm:t>
        <a:bodyPr/>
        <a:lstStyle/>
        <a:p>
          <a:endParaRPr lang="ru-RU" dirty="0"/>
        </a:p>
      </dgm:t>
    </dgm:pt>
    <dgm:pt modelId="{FB81C3E4-4C74-42DB-ACD1-7F0186863C41}" type="parTrans" cxnId="{D1F3A1A2-819E-4041-B1EC-F5DCD1ED9DC5}">
      <dgm:prSet/>
      <dgm:spPr/>
      <dgm:t>
        <a:bodyPr/>
        <a:lstStyle/>
        <a:p>
          <a:endParaRPr lang="ru-RU"/>
        </a:p>
      </dgm:t>
    </dgm:pt>
    <dgm:pt modelId="{D3906CAF-B156-44E2-8C08-7DADC6B7414F}" type="sibTrans" cxnId="{D1F3A1A2-819E-4041-B1EC-F5DCD1ED9DC5}">
      <dgm:prSet/>
      <dgm:spPr/>
      <dgm:t>
        <a:bodyPr/>
        <a:lstStyle/>
        <a:p>
          <a:endParaRPr lang="ru-RU"/>
        </a:p>
      </dgm:t>
    </dgm:pt>
    <dgm:pt modelId="{3FA3A67E-8911-4551-9BE5-EADF5C8E1E06}">
      <dgm:prSet custT="1"/>
      <dgm:spPr/>
      <dgm:t>
        <a:bodyPr/>
        <a:lstStyle/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rPr>
            <a:t>Металлургия – написал  пособие для русских мастеров горного дела.</a:t>
          </a:r>
        </a:p>
      </dgm:t>
    </dgm:pt>
    <dgm:pt modelId="{9536565B-DF20-4694-96B9-5562878C9597}" type="parTrans" cxnId="{2D9609FF-F386-44B6-BA5A-6F86A3AA2459}">
      <dgm:prSet/>
      <dgm:spPr/>
      <dgm:t>
        <a:bodyPr/>
        <a:lstStyle/>
        <a:p>
          <a:endParaRPr lang="ru-RU"/>
        </a:p>
      </dgm:t>
    </dgm:pt>
    <dgm:pt modelId="{2B07557A-1E55-459C-81CD-598FD42F19FF}" type="sibTrans" cxnId="{2D9609FF-F386-44B6-BA5A-6F86A3AA2459}">
      <dgm:prSet/>
      <dgm:spPr/>
      <dgm:t>
        <a:bodyPr/>
        <a:lstStyle/>
        <a:p>
          <a:endParaRPr lang="ru-RU"/>
        </a:p>
      </dgm:t>
    </dgm:pt>
    <dgm:pt modelId="{CFD72E7D-4BD6-47B7-823D-8052CFB642E9}" type="pres">
      <dgm:prSet presAssocID="{418570E5-C2E7-4867-A0CC-93B6A6CE5FA0}" presName="Name0" presStyleCnt="0">
        <dgm:presLayoutVars>
          <dgm:chMax val="7"/>
          <dgm:chPref val="7"/>
          <dgm:dir/>
        </dgm:presLayoutVars>
      </dgm:prSet>
      <dgm:spPr/>
    </dgm:pt>
    <dgm:pt modelId="{A9BA8662-038E-4181-A566-70457C522C0E}" type="pres">
      <dgm:prSet presAssocID="{418570E5-C2E7-4867-A0CC-93B6A6CE5FA0}" presName="Name1" presStyleCnt="0"/>
      <dgm:spPr/>
    </dgm:pt>
    <dgm:pt modelId="{FB7CF4AB-67F9-4391-92A2-E0C2328A8E9C}" type="pres">
      <dgm:prSet presAssocID="{418570E5-C2E7-4867-A0CC-93B6A6CE5FA0}" presName="cycle" presStyleCnt="0"/>
      <dgm:spPr/>
    </dgm:pt>
    <dgm:pt modelId="{6B26492B-9E16-4BC9-934E-A41C4DB35E87}" type="pres">
      <dgm:prSet presAssocID="{418570E5-C2E7-4867-A0CC-93B6A6CE5FA0}" presName="srcNode" presStyleLbl="node1" presStyleIdx="0" presStyleCnt="7"/>
      <dgm:spPr/>
    </dgm:pt>
    <dgm:pt modelId="{BE788355-C4B6-4AE2-A88F-42FA49B0112C}" type="pres">
      <dgm:prSet presAssocID="{418570E5-C2E7-4867-A0CC-93B6A6CE5FA0}" presName="conn" presStyleLbl="parChTrans1D2" presStyleIdx="0" presStyleCnt="1"/>
      <dgm:spPr/>
    </dgm:pt>
    <dgm:pt modelId="{2299BC95-C3E8-4B53-AE66-9D08524B5367}" type="pres">
      <dgm:prSet presAssocID="{418570E5-C2E7-4867-A0CC-93B6A6CE5FA0}" presName="extraNode" presStyleLbl="node1" presStyleIdx="0" presStyleCnt="7"/>
      <dgm:spPr/>
    </dgm:pt>
    <dgm:pt modelId="{41200A75-3A59-464D-96AB-B67A7DE0D1B9}" type="pres">
      <dgm:prSet presAssocID="{418570E5-C2E7-4867-A0CC-93B6A6CE5FA0}" presName="dstNode" presStyleLbl="node1" presStyleIdx="0" presStyleCnt="7"/>
      <dgm:spPr/>
    </dgm:pt>
    <dgm:pt modelId="{620566AA-0562-4ADE-AF8E-146E1A113C19}" type="pres">
      <dgm:prSet presAssocID="{6B96718F-221A-454B-A1B5-0936E1DA3B82}" presName="text_1" presStyleLbl="node1" presStyleIdx="0" presStyleCnt="7">
        <dgm:presLayoutVars>
          <dgm:bulletEnabled val="1"/>
        </dgm:presLayoutVars>
      </dgm:prSet>
      <dgm:spPr/>
    </dgm:pt>
    <dgm:pt modelId="{1CD0A475-41D7-4C27-BF25-14D9ABBDC5B2}" type="pres">
      <dgm:prSet presAssocID="{6B96718F-221A-454B-A1B5-0936E1DA3B82}" presName="accent_1" presStyleCnt="0"/>
      <dgm:spPr/>
    </dgm:pt>
    <dgm:pt modelId="{21AD9C8F-B62B-4FC8-A990-91C516210FA9}" type="pres">
      <dgm:prSet presAssocID="{6B96718F-221A-454B-A1B5-0936E1DA3B82}" presName="accentRepeatNode" presStyleLbl="solidFgAcc1" presStyleIdx="0" presStyleCnt="7"/>
      <dgm:spPr>
        <a:solidFill>
          <a:schemeClr val="accent4">
            <a:lumMod val="40000"/>
            <a:lumOff val="60000"/>
          </a:schemeClr>
        </a:solidFill>
      </dgm:spPr>
    </dgm:pt>
    <dgm:pt modelId="{73FE67B6-E73E-4DFF-8913-C30F8CD1CB96}" type="pres">
      <dgm:prSet presAssocID="{FA5C4334-8593-4013-8432-8C289A13A525}" presName="text_2" presStyleLbl="node1" presStyleIdx="1" presStyleCnt="7">
        <dgm:presLayoutVars>
          <dgm:bulletEnabled val="1"/>
        </dgm:presLayoutVars>
      </dgm:prSet>
      <dgm:spPr/>
    </dgm:pt>
    <dgm:pt modelId="{75B6C85A-F5CC-4A39-8AE6-8264DBCCB75B}" type="pres">
      <dgm:prSet presAssocID="{FA5C4334-8593-4013-8432-8C289A13A525}" presName="accent_2" presStyleCnt="0"/>
      <dgm:spPr/>
    </dgm:pt>
    <dgm:pt modelId="{90C72627-59C4-4B5C-9843-1A6621CC33E4}" type="pres">
      <dgm:prSet presAssocID="{FA5C4334-8593-4013-8432-8C289A13A525}" presName="accentRepeatNode" presStyleLbl="solidFgAcc1" presStyleIdx="1" presStyleCnt="7"/>
      <dgm:spPr>
        <a:solidFill>
          <a:schemeClr val="accent5"/>
        </a:solidFill>
      </dgm:spPr>
    </dgm:pt>
    <dgm:pt modelId="{E88EA5A2-CB09-428B-845E-C80332C662B0}" type="pres">
      <dgm:prSet presAssocID="{0294A2BE-C174-409A-B20E-96352CCACF41}" presName="text_3" presStyleLbl="node1" presStyleIdx="2" presStyleCnt="7">
        <dgm:presLayoutVars>
          <dgm:bulletEnabled val="1"/>
        </dgm:presLayoutVars>
      </dgm:prSet>
      <dgm:spPr/>
    </dgm:pt>
    <dgm:pt modelId="{C46C729C-A07F-4275-B7E7-C4FD62E63195}" type="pres">
      <dgm:prSet presAssocID="{0294A2BE-C174-409A-B20E-96352CCACF41}" presName="accent_3" presStyleCnt="0"/>
      <dgm:spPr/>
    </dgm:pt>
    <dgm:pt modelId="{B92A3053-3ECD-4878-8DF1-3E701F850D66}" type="pres">
      <dgm:prSet presAssocID="{0294A2BE-C174-409A-B20E-96352CCACF41}" presName="accentRepeatNode" presStyleLbl="solidFgAcc1" presStyleIdx="2" presStyleCnt="7"/>
      <dgm:spPr>
        <a:solidFill>
          <a:schemeClr val="accent6"/>
        </a:solidFill>
      </dgm:spPr>
    </dgm:pt>
    <dgm:pt modelId="{5ABD2041-76DF-46D6-B05B-B16235779BC4}" type="pres">
      <dgm:prSet presAssocID="{3FA3A67E-8911-4551-9BE5-EADF5C8E1E06}" presName="text_4" presStyleLbl="node1" presStyleIdx="3" presStyleCnt="7">
        <dgm:presLayoutVars>
          <dgm:bulletEnabled val="1"/>
        </dgm:presLayoutVars>
      </dgm:prSet>
      <dgm:spPr/>
    </dgm:pt>
    <dgm:pt modelId="{5B21B563-0FB9-40CA-BF91-ED541626F307}" type="pres">
      <dgm:prSet presAssocID="{3FA3A67E-8911-4551-9BE5-EADF5C8E1E06}" presName="accent_4" presStyleCnt="0"/>
      <dgm:spPr/>
    </dgm:pt>
    <dgm:pt modelId="{074699B2-BC63-4248-BDBB-5FEEB7DDCE47}" type="pres">
      <dgm:prSet presAssocID="{3FA3A67E-8911-4551-9BE5-EADF5C8E1E06}" presName="accentRepeatNode" presStyleLbl="solidFgAcc1" presStyleIdx="3" presStyleCnt="7"/>
      <dgm:spPr>
        <a:solidFill>
          <a:schemeClr val="accent2"/>
        </a:solidFill>
      </dgm:spPr>
    </dgm:pt>
    <dgm:pt modelId="{3795844E-C852-4290-8BCF-F089F15010E3}" type="pres">
      <dgm:prSet presAssocID="{9865BC34-038C-43D0-9A0E-6D0BE6607769}" presName="text_5" presStyleLbl="node1" presStyleIdx="4" presStyleCnt="7">
        <dgm:presLayoutVars>
          <dgm:bulletEnabled val="1"/>
        </dgm:presLayoutVars>
      </dgm:prSet>
      <dgm:spPr/>
    </dgm:pt>
    <dgm:pt modelId="{67C42C08-854C-469B-A18D-61F05132245A}" type="pres">
      <dgm:prSet presAssocID="{9865BC34-038C-43D0-9A0E-6D0BE6607769}" presName="accent_5" presStyleCnt="0"/>
      <dgm:spPr/>
    </dgm:pt>
    <dgm:pt modelId="{715A8ECB-0DBD-4D56-B1A0-CF80C2784046}" type="pres">
      <dgm:prSet presAssocID="{9865BC34-038C-43D0-9A0E-6D0BE6607769}" presName="accentRepeatNode" presStyleLbl="solidFgAcc1" presStyleIdx="4" presStyleCnt="7"/>
      <dgm:spPr>
        <a:solidFill>
          <a:schemeClr val="accent2">
            <a:lumMod val="75000"/>
          </a:schemeClr>
        </a:solidFill>
      </dgm:spPr>
    </dgm:pt>
    <dgm:pt modelId="{2C5E111F-7D15-4C92-9335-E5F9A0868DCF}" type="pres">
      <dgm:prSet presAssocID="{91304A6D-23C7-41EE-9CBE-884DBE9D32CC}" presName="text_6" presStyleLbl="node1" presStyleIdx="5" presStyleCnt="7">
        <dgm:presLayoutVars>
          <dgm:bulletEnabled val="1"/>
        </dgm:presLayoutVars>
      </dgm:prSet>
      <dgm:spPr/>
    </dgm:pt>
    <dgm:pt modelId="{379EA8B7-46B4-4233-AC4E-AB185C19C8A1}" type="pres">
      <dgm:prSet presAssocID="{91304A6D-23C7-41EE-9CBE-884DBE9D32CC}" presName="accent_6" presStyleCnt="0"/>
      <dgm:spPr/>
    </dgm:pt>
    <dgm:pt modelId="{CBE9DF65-604D-4253-952F-B02F19A261CC}" type="pres">
      <dgm:prSet presAssocID="{91304A6D-23C7-41EE-9CBE-884DBE9D32CC}" presName="accentRepeatNode" presStyleLbl="solidFgAcc1" presStyleIdx="5" presStyleCnt="7"/>
      <dgm:spPr>
        <a:solidFill>
          <a:srgbClr val="0070C0"/>
        </a:solidFill>
      </dgm:spPr>
    </dgm:pt>
    <dgm:pt modelId="{EC8D8774-04BD-43C7-827F-1026D22C202B}" type="pres">
      <dgm:prSet presAssocID="{137D3A75-4EB3-447F-A331-3A2F57143560}" presName="text_7" presStyleLbl="node1" presStyleIdx="6" presStyleCnt="7">
        <dgm:presLayoutVars>
          <dgm:bulletEnabled val="1"/>
        </dgm:presLayoutVars>
      </dgm:prSet>
      <dgm:spPr/>
    </dgm:pt>
    <dgm:pt modelId="{94484251-1C02-4324-BF31-8FD7CDB539B6}" type="pres">
      <dgm:prSet presAssocID="{137D3A75-4EB3-447F-A331-3A2F57143560}" presName="accent_7" presStyleCnt="0"/>
      <dgm:spPr/>
    </dgm:pt>
    <dgm:pt modelId="{67C4A262-309B-4DC8-B9B9-B4CD01293DBF}" type="pres">
      <dgm:prSet presAssocID="{137D3A75-4EB3-447F-A331-3A2F57143560}" presName="accentRepeatNode" presStyleLbl="solidFgAcc1" presStyleIdx="6" presStyleCnt="7"/>
      <dgm:spPr>
        <a:solidFill>
          <a:schemeClr val="accent4">
            <a:lumMod val="60000"/>
            <a:lumOff val="40000"/>
          </a:schemeClr>
        </a:solidFill>
      </dgm:spPr>
    </dgm:pt>
  </dgm:ptLst>
  <dgm:cxnLst>
    <dgm:cxn modelId="{DEC2B706-85A5-4691-BB7A-8100F0C78E23}" type="presOf" srcId="{A3583132-031F-424F-BA3F-FC53FECF2C3C}" destId="{BE788355-C4B6-4AE2-A88F-42FA49B0112C}" srcOrd="0" destOrd="0" presId="urn:microsoft.com/office/officeart/2008/layout/VerticalCurvedList"/>
    <dgm:cxn modelId="{95AA9B12-C3C9-4FB7-A9D0-BECC5755F230}" srcId="{418570E5-C2E7-4867-A0CC-93B6A6CE5FA0}" destId="{0294A2BE-C174-409A-B20E-96352CCACF41}" srcOrd="2" destOrd="0" parTransId="{F2C0023E-A213-48F1-95A4-CA21CC9E96DE}" sibTransId="{BC2219DA-7C64-4621-84C1-B6E3A695D46A}"/>
    <dgm:cxn modelId="{23EE7220-EBFE-4F0B-A17A-96D0A28F05D3}" type="presOf" srcId="{FA5C4334-8593-4013-8432-8C289A13A525}" destId="{73FE67B6-E73E-4DFF-8913-C30F8CD1CB96}" srcOrd="0" destOrd="0" presId="urn:microsoft.com/office/officeart/2008/layout/VerticalCurvedList"/>
    <dgm:cxn modelId="{0ADC3E26-4082-4FDB-83F9-CE36D8E0B325}" type="presOf" srcId="{137D3A75-4EB3-447F-A331-3A2F57143560}" destId="{EC8D8774-04BD-43C7-827F-1026D22C202B}" srcOrd="0" destOrd="0" presId="urn:microsoft.com/office/officeart/2008/layout/VerticalCurvedList"/>
    <dgm:cxn modelId="{46124031-3321-4A5A-A82E-E8FCF5EC015A}" srcId="{418570E5-C2E7-4867-A0CC-93B6A6CE5FA0}" destId="{9865BC34-038C-43D0-9A0E-6D0BE6607769}" srcOrd="4" destOrd="0" parTransId="{43168B63-4515-43B0-A47D-A10908216063}" sibTransId="{64C00BEB-506C-4D76-88B1-D655F9DD4A00}"/>
    <dgm:cxn modelId="{98E51A34-7F51-430C-BC4F-036F6CBD5A5D}" srcId="{418570E5-C2E7-4867-A0CC-93B6A6CE5FA0}" destId="{774C9624-C63F-41E6-B210-CCE3B4E0CD9F}" srcOrd="7" destOrd="0" parTransId="{FCEA3267-698D-4937-BE66-53F6FE6E9757}" sibTransId="{2BE5509E-1707-4EE3-97BF-7999A223E5E5}"/>
    <dgm:cxn modelId="{26753B34-D520-45C6-9F3D-51F038B716BE}" srcId="{418570E5-C2E7-4867-A0CC-93B6A6CE5FA0}" destId="{91304A6D-23C7-41EE-9CBE-884DBE9D32CC}" srcOrd="5" destOrd="0" parTransId="{587F8DF4-8339-475A-A84A-A4AAC13EA769}" sibTransId="{F4462798-EC14-4CB6-9498-197488116EF5}"/>
    <dgm:cxn modelId="{8C73D641-98B0-44BC-BDA5-1CB9DEEE8147}" type="presOf" srcId="{3FA3A67E-8911-4551-9BE5-EADF5C8E1E06}" destId="{5ABD2041-76DF-46D6-B05B-B16235779BC4}" srcOrd="0" destOrd="0" presId="urn:microsoft.com/office/officeart/2008/layout/VerticalCurvedList"/>
    <dgm:cxn modelId="{3769DA6B-7FE7-49A4-80CA-43CDD9E514B6}" type="presOf" srcId="{0294A2BE-C174-409A-B20E-96352CCACF41}" destId="{E88EA5A2-CB09-428B-845E-C80332C662B0}" srcOrd="0" destOrd="0" presId="urn:microsoft.com/office/officeart/2008/layout/VerticalCurvedList"/>
    <dgm:cxn modelId="{FB28984D-08A9-4090-B67F-1F52D11E9EE0}" type="presOf" srcId="{6B96718F-221A-454B-A1B5-0936E1DA3B82}" destId="{620566AA-0562-4ADE-AF8E-146E1A113C19}" srcOrd="0" destOrd="0" presId="urn:microsoft.com/office/officeart/2008/layout/VerticalCurvedList"/>
    <dgm:cxn modelId="{46AFFB70-AF43-4231-9208-585D5BA85069}" srcId="{418570E5-C2E7-4867-A0CC-93B6A6CE5FA0}" destId="{22A1AFE9-BE44-4A28-B190-65EC28ACBE58}" srcOrd="11" destOrd="0" parTransId="{D7930F01-A766-44A8-97FC-50FA4D54FC19}" sibTransId="{C00797C8-E56C-40E6-871B-EE06C59D8ABC}"/>
    <dgm:cxn modelId="{6615EB7E-C40B-4A36-A07E-D6E50BE9597A}" srcId="{418570E5-C2E7-4867-A0CC-93B6A6CE5FA0}" destId="{6CA0E6AC-6CBE-4409-8761-91EA7E1C4C95}" srcOrd="8" destOrd="0" parTransId="{ED062D9F-01C2-42AC-98B8-C664B2EBB146}" sibTransId="{6B241B52-33A0-4C7B-8A58-6C591DFC1DB8}"/>
    <dgm:cxn modelId="{57235F8B-761F-437A-8A67-1FE3EBC6129E}" type="presOf" srcId="{418570E5-C2E7-4867-A0CC-93B6A6CE5FA0}" destId="{CFD72E7D-4BD6-47B7-823D-8052CFB642E9}" srcOrd="0" destOrd="0" presId="urn:microsoft.com/office/officeart/2008/layout/VerticalCurvedList"/>
    <dgm:cxn modelId="{E78CBF95-28EC-4E73-99C2-D67F5F2184D5}" srcId="{418570E5-C2E7-4867-A0CC-93B6A6CE5FA0}" destId="{A51152F8-8B20-40FF-91A3-022ACB731056}" srcOrd="9" destOrd="0" parTransId="{56DE6BE6-8D37-4417-A809-27706CFC1C56}" sibTransId="{58270CFF-F7C0-4FA2-8E4C-A38EC59641A9}"/>
    <dgm:cxn modelId="{D1F3A1A2-819E-4041-B1EC-F5DCD1ED9DC5}" srcId="{418570E5-C2E7-4867-A0CC-93B6A6CE5FA0}" destId="{DE0CA04C-905D-418B-BDBF-CDA278CA9CC5}" srcOrd="10" destOrd="0" parTransId="{FB81C3E4-4C74-42DB-ACD1-7F0186863C41}" sibTransId="{D3906CAF-B156-44E2-8C08-7DADC6B7414F}"/>
    <dgm:cxn modelId="{75D963AC-6254-4EB0-80A9-841F253446A3}" srcId="{418570E5-C2E7-4867-A0CC-93B6A6CE5FA0}" destId="{FA5C4334-8593-4013-8432-8C289A13A525}" srcOrd="1" destOrd="0" parTransId="{C2C7353C-9AB0-4578-B97C-BB0167DE2D57}" sibTransId="{27925158-F186-415C-8967-D2DB9078F056}"/>
    <dgm:cxn modelId="{2DBAE2AC-734D-4A69-B039-C631BBBEA7AC}" srcId="{418570E5-C2E7-4867-A0CC-93B6A6CE5FA0}" destId="{6B96718F-221A-454B-A1B5-0936E1DA3B82}" srcOrd="0" destOrd="0" parTransId="{054CC399-5B6E-4648-8E77-D317380AAB91}" sibTransId="{A3583132-031F-424F-BA3F-FC53FECF2C3C}"/>
    <dgm:cxn modelId="{AEA172D2-25AC-408A-B84D-8BBFE49FB010}" type="presOf" srcId="{91304A6D-23C7-41EE-9CBE-884DBE9D32CC}" destId="{2C5E111F-7D15-4C92-9335-E5F9A0868DCF}" srcOrd="0" destOrd="0" presId="urn:microsoft.com/office/officeart/2008/layout/VerticalCurvedList"/>
    <dgm:cxn modelId="{CC1EB8EB-8E00-49DB-B96C-802C0B3AAB5E}" srcId="{418570E5-C2E7-4867-A0CC-93B6A6CE5FA0}" destId="{137D3A75-4EB3-447F-A331-3A2F57143560}" srcOrd="6" destOrd="0" parTransId="{C0794944-1B93-45D5-9D37-17EA7AEBA2D2}" sibTransId="{75CE9475-5226-4413-8E33-63B930F99FD3}"/>
    <dgm:cxn modelId="{6B88F3EE-9335-4401-8918-CB603DE584A0}" type="presOf" srcId="{9865BC34-038C-43D0-9A0E-6D0BE6607769}" destId="{3795844E-C852-4290-8BCF-F089F15010E3}" srcOrd="0" destOrd="0" presId="urn:microsoft.com/office/officeart/2008/layout/VerticalCurvedList"/>
    <dgm:cxn modelId="{2D9609FF-F386-44B6-BA5A-6F86A3AA2459}" srcId="{418570E5-C2E7-4867-A0CC-93B6A6CE5FA0}" destId="{3FA3A67E-8911-4551-9BE5-EADF5C8E1E06}" srcOrd="3" destOrd="0" parTransId="{9536565B-DF20-4694-96B9-5562878C9597}" sibTransId="{2B07557A-1E55-459C-81CD-598FD42F19FF}"/>
    <dgm:cxn modelId="{8EF67434-BAD9-49D2-935C-81FACB6E5FE0}" type="presParOf" srcId="{CFD72E7D-4BD6-47B7-823D-8052CFB642E9}" destId="{A9BA8662-038E-4181-A566-70457C522C0E}" srcOrd="0" destOrd="0" presId="urn:microsoft.com/office/officeart/2008/layout/VerticalCurvedList"/>
    <dgm:cxn modelId="{8279A629-5A96-4370-B875-B26F088FB2C4}" type="presParOf" srcId="{A9BA8662-038E-4181-A566-70457C522C0E}" destId="{FB7CF4AB-67F9-4391-92A2-E0C2328A8E9C}" srcOrd="0" destOrd="0" presId="urn:microsoft.com/office/officeart/2008/layout/VerticalCurvedList"/>
    <dgm:cxn modelId="{D542BD0F-E1A7-4318-B0D1-ADE362D2EB51}" type="presParOf" srcId="{FB7CF4AB-67F9-4391-92A2-E0C2328A8E9C}" destId="{6B26492B-9E16-4BC9-934E-A41C4DB35E87}" srcOrd="0" destOrd="0" presId="urn:microsoft.com/office/officeart/2008/layout/VerticalCurvedList"/>
    <dgm:cxn modelId="{2A8835C2-62C2-4478-854E-0CC2470C1397}" type="presParOf" srcId="{FB7CF4AB-67F9-4391-92A2-E0C2328A8E9C}" destId="{BE788355-C4B6-4AE2-A88F-42FA49B0112C}" srcOrd="1" destOrd="0" presId="urn:microsoft.com/office/officeart/2008/layout/VerticalCurvedList"/>
    <dgm:cxn modelId="{C327E183-8776-4B9D-9F5A-8581A9193211}" type="presParOf" srcId="{FB7CF4AB-67F9-4391-92A2-E0C2328A8E9C}" destId="{2299BC95-C3E8-4B53-AE66-9D08524B5367}" srcOrd="2" destOrd="0" presId="urn:microsoft.com/office/officeart/2008/layout/VerticalCurvedList"/>
    <dgm:cxn modelId="{6ABB214A-C158-4DDE-B3EC-1092612F7E1E}" type="presParOf" srcId="{FB7CF4AB-67F9-4391-92A2-E0C2328A8E9C}" destId="{41200A75-3A59-464D-96AB-B67A7DE0D1B9}" srcOrd="3" destOrd="0" presId="urn:microsoft.com/office/officeart/2008/layout/VerticalCurvedList"/>
    <dgm:cxn modelId="{902176D8-B1AA-4434-B4D4-61DA8419E125}" type="presParOf" srcId="{A9BA8662-038E-4181-A566-70457C522C0E}" destId="{620566AA-0562-4ADE-AF8E-146E1A113C19}" srcOrd="1" destOrd="0" presId="urn:microsoft.com/office/officeart/2008/layout/VerticalCurvedList"/>
    <dgm:cxn modelId="{EC964272-A6BB-46FD-B205-6862CF5E48DB}" type="presParOf" srcId="{A9BA8662-038E-4181-A566-70457C522C0E}" destId="{1CD0A475-41D7-4C27-BF25-14D9ABBDC5B2}" srcOrd="2" destOrd="0" presId="urn:microsoft.com/office/officeart/2008/layout/VerticalCurvedList"/>
    <dgm:cxn modelId="{0ED96C52-7157-4039-9BAD-0A5C8EEC60EC}" type="presParOf" srcId="{1CD0A475-41D7-4C27-BF25-14D9ABBDC5B2}" destId="{21AD9C8F-B62B-4FC8-A990-91C516210FA9}" srcOrd="0" destOrd="0" presId="urn:microsoft.com/office/officeart/2008/layout/VerticalCurvedList"/>
    <dgm:cxn modelId="{65214D18-5D86-42BE-88BF-10BC53229058}" type="presParOf" srcId="{A9BA8662-038E-4181-A566-70457C522C0E}" destId="{73FE67B6-E73E-4DFF-8913-C30F8CD1CB96}" srcOrd="3" destOrd="0" presId="urn:microsoft.com/office/officeart/2008/layout/VerticalCurvedList"/>
    <dgm:cxn modelId="{78E80C1D-6FBD-4A48-BB98-FBF4F63A2DF2}" type="presParOf" srcId="{A9BA8662-038E-4181-A566-70457C522C0E}" destId="{75B6C85A-F5CC-4A39-8AE6-8264DBCCB75B}" srcOrd="4" destOrd="0" presId="urn:microsoft.com/office/officeart/2008/layout/VerticalCurvedList"/>
    <dgm:cxn modelId="{1DB178BB-D0E7-4904-9736-E2D6CB6A1422}" type="presParOf" srcId="{75B6C85A-F5CC-4A39-8AE6-8264DBCCB75B}" destId="{90C72627-59C4-4B5C-9843-1A6621CC33E4}" srcOrd="0" destOrd="0" presId="urn:microsoft.com/office/officeart/2008/layout/VerticalCurvedList"/>
    <dgm:cxn modelId="{9F283669-1874-4C5D-924C-D2C23377D3F1}" type="presParOf" srcId="{A9BA8662-038E-4181-A566-70457C522C0E}" destId="{E88EA5A2-CB09-428B-845E-C80332C662B0}" srcOrd="5" destOrd="0" presId="urn:microsoft.com/office/officeart/2008/layout/VerticalCurvedList"/>
    <dgm:cxn modelId="{8F44CEB0-2E92-434E-97E0-D3A0D190E4AF}" type="presParOf" srcId="{A9BA8662-038E-4181-A566-70457C522C0E}" destId="{C46C729C-A07F-4275-B7E7-C4FD62E63195}" srcOrd="6" destOrd="0" presId="urn:microsoft.com/office/officeart/2008/layout/VerticalCurvedList"/>
    <dgm:cxn modelId="{6B811B4A-C5D0-470D-B434-7662B85E29A6}" type="presParOf" srcId="{C46C729C-A07F-4275-B7E7-C4FD62E63195}" destId="{B92A3053-3ECD-4878-8DF1-3E701F850D66}" srcOrd="0" destOrd="0" presId="urn:microsoft.com/office/officeart/2008/layout/VerticalCurvedList"/>
    <dgm:cxn modelId="{815CE0E7-6E7D-4B73-9B8D-F98E8C78DE77}" type="presParOf" srcId="{A9BA8662-038E-4181-A566-70457C522C0E}" destId="{5ABD2041-76DF-46D6-B05B-B16235779BC4}" srcOrd="7" destOrd="0" presId="urn:microsoft.com/office/officeart/2008/layout/VerticalCurvedList"/>
    <dgm:cxn modelId="{B80685B0-EC83-4E0A-B08E-4755EB69F85C}" type="presParOf" srcId="{A9BA8662-038E-4181-A566-70457C522C0E}" destId="{5B21B563-0FB9-40CA-BF91-ED541626F307}" srcOrd="8" destOrd="0" presId="urn:microsoft.com/office/officeart/2008/layout/VerticalCurvedList"/>
    <dgm:cxn modelId="{A8391102-E689-4513-979F-42F68A07E7A8}" type="presParOf" srcId="{5B21B563-0FB9-40CA-BF91-ED541626F307}" destId="{074699B2-BC63-4248-BDBB-5FEEB7DDCE47}" srcOrd="0" destOrd="0" presId="urn:microsoft.com/office/officeart/2008/layout/VerticalCurvedList"/>
    <dgm:cxn modelId="{8EAEDCD0-87F8-449A-A520-B1470F6AD9B6}" type="presParOf" srcId="{A9BA8662-038E-4181-A566-70457C522C0E}" destId="{3795844E-C852-4290-8BCF-F089F15010E3}" srcOrd="9" destOrd="0" presId="urn:microsoft.com/office/officeart/2008/layout/VerticalCurvedList"/>
    <dgm:cxn modelId="{0A31FF69-BE1B-490B-B800-508967EF8B35}" type="presParOf" srcId="{A9BA8662-038E-4181-A566-70457C522C0E}" destId="{67C42C08-854C-469B-A18D-61F05132245A}" srcOrd="10" destOrd="0" presId="urn:microsoft.com/office/officeart/2008/layout/VerticalCurvedList"/>
    <dgm:cxn modelId="{1FE8D497-0556-4CC4-9E4C-11CB4F95C54C}" type="presParOf" srcId="{67C42C08-854C-469B-A18D-61F05132245A}" destId="{715A8ECB-0DBD-4D56-B1A0-CF80C2784046}" srcOrd="0" destOrd="0" presId="urn:microsoft.com/office/officeart/2008/layout/VerticalCurvedList"/>
    <dgm:cxn modelId="{A543B8C5-6BFE-4500-977F-42625B8822E4}" type="presParOf" srcId="{A9BA8662-038E-4181-A566-70457C522C0E}" destId="{2C5E111F-7D15-4C92-9335-E5F9A0868DCF}" srcOrd="11" destOrd="0" presId="urn:microsoft.com/office/officeart/2008/layout/VerticalCurvedList"/>
    <dgm:cxn modelId="{F627576E-EF3E-4041-B416-17ECFEA0698B}" type="presParOf" srcId="{A9BA8662-038E-4181-A566-70457C522C0E}" destId="{379EA8B7-46B4-4233-AC4E-AB185C19C8A1}" srcOrd="12" destOrd="0" presId="urn:microsoft.com/office/officeart/2008/layout/VerticalCurvedList"/>
    <dgm:cxn modelId="{A7DF94FF-5FAC-4F9A-BED6-99BCAD382487}" type="presParOf" srcId="{379EA8B7-46B4-4233-AC4E-AB185C19C8A1}" destId="{CBE9DF65-604D-4253-952F-B02F19A261CC}" srcOrd="0" destOrd="0" presId="urn:microsoft.com/office/officeart/2008/layout/VerticalCurvedList"/>
    <dgm:cxn modelId="{2242EB2C-05EA-4BCC-8E8F-A0EEBD37B3D1}" type="presParOf" srcId="{A9BA8662-038E-4181-A566-70457C522C0E}" destId="{EC8D8774-04BD-43C7-827F-1026D22C202B}" srcOrd="13" destOrd="0" presId="urn:microsoft.com/office/officeart/2008/layout/VerticalCurvedList"/>
    <dgm:cxn modelId="{93A16EF1-D8F2-44B8-AA54-CB2F35AD3C76}" type="presParOf" srcId="{A9BA8662-038E-4181-A566-70457C522C0E}" destId="{94484251-1C02-4324-BF31-8FD7CDB539B6}" srcOrd="14" destOrd="0" presId="urn:microsoft.com/office/officeart/2008/layout/VerticalCurvedList"/>
    <dgm:cxn modelId="{CD59F199-28D8-49DA-9D1F-15DF49687048}" type="presParOf" srcId="{94484251-1C02-4324-BF31-8FD7CDB539B6}" destId="{67C4A262-309B-4DC8-B9B9-B4CD01293D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88355-C4B6-4AE2-A88F-42FA49B0112C}">
      <dsp:nvSpPr>
        <dsp:cNvPr id="0" name=""/>
        <dsp:cNvSpPr/>
      </dsp:nvSpPr>
      <dsp:spPr>
        <a:xfrm>
          <a:off x="-5052176" y="-774304"/>
          <a:ext cx="6018985" cy="6018985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566AA-0562-4ADE-AF8E-146E1A113C19}">
      <dsp:nvSpPr>
        <dsp:cNvPr id="0" name=""/>
        <dsp:cNvSpPr/>
      </dsp:nvSpPr>
      <dsp:spPr>
        <a:xfrm>
          <a:off x="313596" y="203223"/>
          <a:ext cx="6179451" cy="4062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2475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Monotype Corsiva" panose="03010101010201010101" pitchFamily="66" charset="0"/>
            </a:rPr>
            <a:t>Физика - развитие молекулярной теории строения веществ.</a:t>
          </a:r>
        </a:p>
      </dsp:txBody>
      <dsp:txXfrm>
        <a:off x="313596" y="203223"/>
        <a:ext cx="6179451" cy="406267"/>
      </dsp:txXfrm>
    </dsp:sp>
    <dsp:sp modelId="{21AD9C8F-B62B-4FC8-A990-91C516210FA9}">
      <dsp:nvSpPr>
        <dsp:cNvPr id="0" name=""/>
        <dsp:cNvSpPr/>
      </dsp:nvSpPr>
      <dsp:spPr>
        <a:xfrm>
          <a:off x="59679" y="152439"/>
          <a:ext cx="507834" cy="507834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3FE67B6-E73E-4DFF-8913-C30F8CD1CB96}">
      <dsp:nvSpPr>
        <dsp:cNvPr id="0" name=""/>
        <dsp:cNvSpPr/>
      </dsp:nvSpPr>
      <dsp:spPr>
        <a:xfrm>
          <a:off x="681508" y="812982"/>
          <a:ext cx="5811539" cy="4062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2475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Monotype Corsiva" panose="03010101010201010101" pitchFamily="66" charset="0"/>
            </a:rPr>
            <a:t>Химия - создал первую в России научно-химическую лабораторию.</a:t>
          </a:r>
        </a:p>
      </dsp:txBody>
      <dsp:txXfrm>
        <a:off x="681508" y="812982"/>
        <a:ext cx="5811539" cy="406267"/>
      </dsp:txXfrm>
    </dsp:sp>
    <dsp:sp modelId="{90C72627-59C4-4B5C-9843-1A6621CC33E4}">
      <dsp:nvSpPr>
        <dsp:cNvPr id="0" name=""/>
        <dsp:cNvSpPr/>
      </dsp:nvSpPr>
      <dsp:spPr>
        <a:xfrm>
          <a:off x="427591" y="762199"/>
          <a:ext cx="507834" cy="507834"/>
        </a:xfrm>
        <a:prstGeom prst="ellipse">
          <a:avLst/>
        </a:prstGeom>
        <a:solidFill>
          <a:schemeClr val="accent5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88EA5A2-CB09-428B-845E-C80332C662B0}">
      <dsp:nvSpPr>
        <dsp:cNvPr id="0" name=""/>
        <dsp:cNvSpPr/>
      </dsp:nvSpPr>
      <dsp:spPr>
        <a:xfrm>
          <a:off x="883122" y="1422294"/>
          <a:ext cx="5609925" cy="40626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2475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rPr>
            <a:t>Астрономия –открыл наличии атмосферы на Венере.</a:t>
          </a:r>
        </a:p>
      </dsp:txBody>
      <dsp:txXfrm>
        <a:off x="883122" y="1422294"/>
        <a:ext cx="5609925" cy="406267"/>
      </dsp:txXfrm>
    </dsp:sp>
    <dsp:sp modelId="{B92A3053-3ECD-4878-8DF1-3E701F850D66}">
      <dsp:nvSpPr>
        <dsp:cNvPr id="0" name=""/>
        <dsp:cNvSpPr/>
      </dsp:nvSpPr>
      <dsp:spPr>
        <a:xfrm>
          <a:off x="629205" y="1371511"/>
          <a:ext cx="507834" cy="507834"/>
        </a:xfrm>
        <a:prstGeom prst="ellipse">
          <a:avLst/>
        </a:prstGeom>
        <a:solidFill>
          <a:schemeClr val="accent6"/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ABD2041-76DF-46D6-B05B-B16235779BC4}">
      <dsp:nvSpPr>
        <dsp:cNvPr id="0" name=""/>
        <dsp:cNvSpPr/>
      </dsp:nvSpPr>
      <dsp:spPr>
        <a:xfrm>
          <a:off x="947496" y="2032054"/>
          <a:ext cx="5545552" cy="40626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2475" tIns="50800" rIns="50800" bIns="50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rPr>
            <a:t>Металлургия – написал  пособие для русских мастеров горного дела.</a:t>
          </a:r>
        </a:p>
      </dsp:txBody>
      <dsp:txXfrm>
        <a:off x="947496" y="2032054"/>
        <a:ext cx="5545552" cy="406267"/>
      </dsp:txXfrm>
    </dsp:sp>
    <dsp:sp modelId="{074699B2-BC63-4248-BDBB-5FEEB7DDCE47}">
      <dsp:nvSpPr>
        <dsp:cNvPr id="0" name=""/>
        <dsp:cNvSpPr/>
      </dsp:nvSpPr>
      <dsp:spPr>
        <a:xfrm>
          <a:off x="693578" y="1981270"/>
          <a:ext cx="507834" cy="507834"/>
        </a:xfrm>
        <a:prstGeom prst="ellipse">
          <a:avLst/>
        </a:prstGeom>
        <a:solidFill>
          <a:schemeClr val="accent2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795844E-C852-4290-8BCF-F089F15010E3}">
      <dsp:nvSpPr>
        <dsp:cNvPr id="0" name=""/>
        <dsp:cNvSpPr/>
      </dsp:nvSpPr>
      <dsp:spPr>
        <a:xfrm>
          <a:off x="883122" y="2641813"/>
          <a:ext cx="5609925" cy="40626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247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rPr>
            <a:t>Литература –утвердил основы для русского литературного языка.</a:t>
          </a:r>
        </a:p>
      </dsp:txBody>
      <dsp:txXfrm>
        <a:off x="883122" y="2641813"/>
        <a:ext cx="5609925" cy="406267"/>
      </dsp:txXfrm>
    </dsp:sp>
    <dsp:sp modelId="{715A8ECB-0DBD-4D56-B1A0-CF80C2784046}">
      <dsp:nvSpPr>
        <dsp:cNvPr id="0" name=""/>
        <dsp:cNvSpPr/>
      </dsp:nvSpPr>
      <dsp:spPr>
        <a:xfrm>
          <a:off x="629205" y="2591029"/>
          <a:ext cx="507834" cy="507834"/>
        </a:xfrm>
        <a:prstGeom prst="ellipse">
          <a:avLst/>
        </a:prstGeom>
        <a:solidFill>
          <a:schemeClr val="accent2">
            <a:lumMod val="7500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C5E111F-7D15-4C92-9335-E5F9A0868DCF}">
      <dsp:nvSpPr>
        <dsp:cNvPr id="0" name=""/>
        <dsp:cNvSpPr/>
      </dsp:nvSpPr>
      <dsp:spPr>
        <a:xfrm>
          <a:off x="681508" y="3251125"/>
          <a:ext cx="5811539" cy="4062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247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Monotype Corsiva" panose="03010101010201010101" pitchFamily="66" charset="0"/>
            </a:rPr>
            <a:t>География-положил начало русской  научной геологии.</a:t>
          </a:r>
        </a:p>
      </dsp:txBody>
      <dsp:txXfrm>
        <a:off x="681508" y="3251125"/>
        <a:ext cx="5811539" cy="406267"/>
      </dsp:txXfrm>
    </dsp:sp>
    <dsp:sp modelId="{CBE9DF65-604D-4253-952F-B02F19A261CC}">
      <dsp:nvSpPr>
        <dsp:cNvPr id="0" name=""/>
        <dsp:cNvSpPr/>
      </dsp:nvSpPr>
      <dsp:spPr>
        <a:xfrm>
          <a:off x="427591" y="3200342"/>
          <a:ext cx="507834" cy="507834"/>
        </a:xfrm>
        <a:prstGeom prst="ellipse">
          <a:avLst/>
        </a:prstGeom>
        <a:solidFill>
          <a:srgbClr val="0070C0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C8D8774-04BD-43C7-827F-1026D22C202B}">
      <dsp:nvSpPr>
        <dsp:cNvPr id="0" name=""/>
        <dsp:cNvSpPr/>
      </dsp:nvSpPr>
      <dsp:spPr>
        <a:xfrm>
          <a:off x="313596" y="3860884"/>
          <a:ext cx="6179451" cy="4062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247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Monotype Corsiva" panose="03010101010201010101" pitchFamily="66" charset="0"/>
            </a:rPr>
            <a:t>История- написал «Краткий российский летописец.</a:t>
          </a:r>
        </a:p>
      </dsp:txBody>
      <dsp:txXfrm>
        <a:off x="313596" y="3860884"/>
        <a:ext cx="6179451" cy="406267"/>
      </dsp:txXfrm>
    </dsp:sp>
    <dsp:sp modelId="{67C4A262-309B-4DC8-B9B9-B4CD01293DBF}">
      <dsp:nvSpPr>
        <dsp:cNvPr id="0" name=""/>
        <dsp:cNvSpPr/>
      </dsp:nvSpPr>
      <dsp:spPr>
        <a:xfrm>
          <a:off x="59679" y="3810101"/>
          <a:ext cx="507834" cy="507834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Trebuchet MS"/>
              </a:rPr>
              <a:t>Для перемещения страницы щёлкните мышью</a:t>
            </a: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2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22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2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2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8B357CB0-5078-4BD5-91F3-1452EA445796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773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6EA-7BAB-4FC1-8376-844C8D269FB1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7D56-99A2-4B22-81CD-BA048CEB0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178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6EA-7BAB-4FC1-8376-844C8D269FB1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7D56-99A2-4B22-81CD-BA048CEB0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06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8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9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64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5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7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5FCBEF"/>
                </a:solidFill>
                <a:latin typeface="Trebuchet MS"/>
              </a:rPr>
              <a:t>Образец заголовка</a:t>
            </a:r>
            <a:endParaRPr lang="en-US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13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600" b="0" strike="noStrike" spc="-1">
                <a:solidFill>
                  <a:srgbClr val="404040"/>
                </a:solidFill>
                <a:latin typeface="Trebuchet MS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400" b="0" strike="noStrike" spc="-1">
                <a:solidFill>
                  <a:srgbClr val="404040"/>
                </a:solidFill>
                <a:latin typeface="Trebuchet MS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Пятый уровень</a:t>
            </a:r>
          </a:p>
        </p:txBody>
      </p:sp>
      <p:sp>
        <p:nvSpPr>
          <p:cNvPr id="76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884B52E-722E-4C30-AF6E-B5D8206D0757}" type="datetime">
              <a:rPr lang="ru-RU" sz="900" b="0" strike="noStrike" spc="-1">
                <a:solidFill>
                  <a:srgbClr val="8B8B8B"/>
                </a:solidFill>
                <a:latin typeface="Trebuchet MS"/>
              </a:rPr>
              <a:t>12.03.2020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77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8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0FCDECE-F9B0-4FA2-98CF-B0058559CDEB}" type="slidenum">
              <a:rPr lang="ru-RU" sz="900" b="0" strike="noStrike" spc="-1">
                <a:solidFill>
                  <a:srgbClr val="5FCBEF"/>
                </a:solidFill>
                <a:latin typeface="Trebuchet MS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16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7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8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9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0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1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2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3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4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5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26" name="PlaceHolder 12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E19A7AC-6EA8-4EAB-A0C2-AC7D7F9980DE}" type="datetime">
              <a:rPr lang="ru-RU" sz="900" b="0" strike="noStrike" spc="-1">
                <a:solidFill>
                  <a:srgbClr val="8B8B8B"/>
                </a:solidFill>
                <a:latin typeface="Trebuchet MS"/>
              </a:rPr>
              <a:t>12.03.2020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127" name="PlaceHolder 13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28" name="PlaceHolder 14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41CA8BE-B509-473A-9EC3-C05DD79EE9D0}" type="slidenum">
              <a:rPr lang="ru-RU" sz="900" b="0" strike="noStrike" spc="-1">
                <a:solidFill>
                  <a:srgbClr val="5FCBEF"/>
                </a:solidFill>
                <a:latin typeface="Trebuchet MS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129" name="PlaceHolder 1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Trebuchet MS"/>
              </a:rPr>
              <a:t>Для правки текста заглавия щёлкните мышью</a:t>
            </a:r>
          </a:p>
        </p:txBody>
      </p:sp>
      <p:sp>
        <p:nvSpPr>
          <p:cNvPr id="130" name="PlaceHolder 1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00" r:id="rId13"/>
    <p:sldLayoutId id="2147483701" r:id="rId14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68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69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70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1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2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3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4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5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6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7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78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5FCBEF"/>
                </a:solidFill>
                <a:latin typeface="Trebuchet MS"/>
              </a:rPr>
              <a:t>Образец заголовка</a:t>
            </a:r>
            <a:endParaRPr lang="en-US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9" name="PlaceHolder 13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600" b="0" strike="noStrike" spc="-1">
                <a:solidFill>
                  <a:srgbClr val="404040"/>
                </a:solidFill>
                <a:latin typeface="Trebuchet MS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400" b="0" strike="noStrike" spc="-1">
                <a:solidFill>
                  <a:srgbClr val="404040"/>
                </a:solidFill>
                <a:latin typeface="Trebuchet MS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Пятый уровень</a:t>
            </a:r>
          </a:p>
        </p:txBody>
      </p:sp>
      <p:sp>
        <p:nvSpPr>
          <p:cNvPr id="180" name="PlaceHolder 14"/>
          <p:cNvSpPr>
            <a:spLocks noGrp="1"/>
          </p:cNvSpPr>
          <p:nvPr>
            <p:ph type="body"/>
          </p:nvPr>
        </p:nvSpPr>
        <p:spPr>
          <a:xfrm>
            <a:off x="5090040" y="2160720"/>
            <a:ext cx="4183560" cy="3880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600" b="0" strike="noStrike" spc="-1">
                <a:solidFill>
                  <a:srgbClr val="404040"/>
                </a:solidFill>
                <a:latin typeface="Trebuchet MS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400" b="0" strike="noStrike" spc="-1">
                <a:solidFill>
                  <a:srgbClr val="404040"/>
                </a:solidFill>
                <a:latin typeface="Trebuchet MS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Пятый уровень</a:t>
            </a:r>
          </a:p>
        </p:txBody>
      </p:sp>
      <p:sp>
        <p:nvSpPr>
          <p:cNvPr id="181" name="PlaceHolder 15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2814459-FF91-4CB2-BF58-ECC9BBC1DD2F}" type="datetime">
              <a:rPr lang="ru-RU" sz="900" b="0" strike="noStrike" spc="-1">
                <a:solidFill>
                  <a:srgbClr val="8B8B8B"/>
                </a:solidFill>
                <a:latin typeface="Trebuchet MS"/>
              </a:rPr>
              <a:t>12.03.2020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182" name="PlaceHolder 16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83" name="PlaceHolder 17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B73B49D-CAF2-49C9-BA55-4BE10477D23D}" type="slidenum">
              <a:rPr lang="ru-RU" sz="900" b="0" strike="noStrike" spc="-1">
                <a:solidFill>
                  <a:srgbClr val="5FCBEF"/>
                </a:solidFill>
                <a:latin typeface="Trebuchet MS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1BB839-977D-4067-8B4A-DC4340C3688D}"/>
              </a:ext>
            </a:extLst>
          </p:cNvPr>
          <p:cNvSpPr/>
          <p:nvPr/>
        </p:nvSpPr>
        <p:spPr>
          <a:xfrm>
            <a:off x="3695114" y="335845"/>
            <a:ext cx="712294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Науки юношей питают,</a:t>
            </a:r>
            <a:b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Отраду старым подают,</a:t>
            </a:r>
            <a:b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В счастливой жизни украшают</a:t>
            </a:r>
            <a:r>
              <a:rPr lang="ru-RU" sz="3600" dirty="0">
                <a:solidFill>
                  <a:srgbClr val="00B050"/>
                </a:solidFill>
                <a:latin typeface="Monotype Corsiva" panose="03010101010201010101" pitchFamily="66" charset="0"/>
              </a:rPr>
              <a:t>,</a:t>
            </a:r>
            <a:br>
              <a:rPr lang="ru-RU" sz="3600" dirty="0">
                <a:solidFill>
                  <a:srgbClr val="00B050"/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В несчастной случай берегут;</a:t>
            </a:r>
            <a:br>
              <a:rPr lang="ru-RU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В домашних трудностях утеха</a:t>
            </a:r>
            <a:br>
              <a:rPr lang="ru-RU" sz="3600" dirty="0"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rgbClr val="00B050"/>
                </a:solidFill>
                <a:latin typeface="Monotype Corsiva" panose="03010101010201010101" pitchFamily="66" charset="0"/>
              </a:rPr>
              <a:t>И в дальних </a:t>
            </a:r>
            <a:r>
              <a:rPr lang="ru-RU" sz="3600" dirty="0" err="1">
                <a:solidFill>
                  <a:srgbClr val="00B050"/>
                </a:solidFill>
                <a:latin typeface="Monotype Corsiva" panose="03010101010201010101" pitchFamily="66" charset="0"/>
              </a:rPr>
              <a:t>странствах</a:t>
            </a:r>
            <a:r>
              <a:rPr lang="ru-RU" sz="3600" dirty="0">
                <a:solidFill>
                  <a:srgbClr val="00B050"/>
                </a:solidFill>
                <a:latin typeface="Monotype Corsiva" panose="03010101010201010101" pitchFamily="66" charset="0"/>
              </a:rPr>
              <a:t> не помеха.</a:t>
            </a:r>
            <a:br>
              <a:rPr lang="ru-RU" sz="3600" dirty="0">
                <a:solidFill>
                  <a:srgbClr val="00B050"/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Науки пользуют везде,</a:t>
            </a:r>
            <a:br>
              <a:rPr lang="ru-RU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Среди народов и в пустыне,</a:t>
            </a:r>
            <a:br>
              <a:rPr lang="ru-RU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В градском шуму и наедине,</a:t>
            </a:r>
            <a:b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В покое сладки и в труде.</a:t>
            </a:r>
          </a:p>
          <a:p>
            <a:pPr algn="r"/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Ломоносов М.В.</a:t>
            </a:r>
          </a:p>
        </p:txBody>
      </p:sp>
    </p:spTree>
    <p:extLst>
      <p:ext uri="{BB962C8B-B14F-4D97-AF65-F5344CB8AC3E}">
        <p14:creationId xmlns:p14="http://schemas.microsoft.com/office/powerpoint/2010/main" val="3434586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B8BDD-2877-4BEB-ACB0-67ECC85F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404664"/>
            <a:ext cx="8596440" cy="553998"/>
          </a:xfrm>
        </p:spPr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группе: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E770FF-1C0A-42D8-8955-F04BC008B14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56008" y="1011698"/>
            <a:ext cx="9163256" cy="5447645"/>
          </a:xfrm>
        </p:spPr>
        <p:txBody>
          <a:bodyPr/>
          <a:lstStyle/>
          <a:p>
            <a:pPr marL="342900" lvl="1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в группе спикера (ответственного, ведущего) –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 с заданием, устанавливает порядок выполнения, определяет роли, подводит итоги работы в группе, определяет докладчика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ознакомьтесь с алгоритмом работы</a:t>
            </a:r>
          </a:p>
          <a:p>
            <a:pPr marL="342900" lvl="1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высказываться может каждый</a:t>
            </a:r>
          </a:p>
          <a:p>
            <a:pPr marL="342900" lvl="1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Уважайте ценности, взгляды и высказывания других</a:t>
            </a:r>
          </a:p>
          <a:p>
            <a:pPr marL="342900" lvl="1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Защищая свою точку зрения, будьте готовы для восприятия других мыслей, идей (критикуя, предлагай)</a:t>
            </a:r>
          </a:p>
          <a:p>
            <a:pPr marL="342900" lvl="1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Старайтесь, чтобы высказывания были краткими и по существу</a:t>
            </a:r>
          </a:p>
          <a:p>
            <a:pPr marL="342900" lvl="1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каждый на общий результат! (Успех группы – успех каждого участника).</a:t>
            </a:r>
          </a:p>
          <a:p>
            <a:pPr marL="342900" lvl="1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Контролируйте время работы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511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235647" y="2039156"/>
            <a:ext cx="11404965" cy="1617480"/>
          </a:xfrm>
          <a:prstGeom prst="rightArrow">
            <a:avLst>
              <a:gd name="adj1" fmla="val 50000"/>
              <a:gd name="adj2" fmla="val 50000"/>
            </a:avLst>
          </a:prstGeom>
          <a:ln w="76320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9" name="CustomShape 14"/>
          <p:cNvSpPr/>
          <p:nvPr/>
        </p:nvSpPr>
        <p:spPr>
          <a:xfrm>
            <a:off x="1011347" y="2524436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1725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90" name="Line 15"/>
          <p:cNvSpPr/>
          <p:nvPr/>
        </p:nvSpPr>
        <p:spPr>
          <a:xfrm flipH="1">
            <a:off x="1534067" y="2002914"/>
            <a:ext cx="1" cy="586927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16"/>
          <p:cNvSpPr/>
          <p:nvPr/>
        </p:nvSpPr>
        <p:spPr>
          <a:xfrm>
            <a:off x="528199" y="500620"/>
            <a:ext cx="3647880" cy="14758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0000"/>
                </a:solidFill>
                <a:latin typeface="Times New Roman"/>
              </a:rPr>
              <a:t>Торжественное открытие Академии наук  состоялось уже после смерти Петра – 27 </a:t>
            </a:r>
            <a:r>
              <a:rPr lang="ru-RU" b="1" spc="-1" dirty="0">
                <a:solidFill>
                  <a:srgbClr val="FF0000"/>
                </a:solidFill>
                <a:latin typeface="Times New Roman"/>
              </a:rPr>
              <a:t>декабря(по новому стилю 8 февраля)  </a:t>
            </a:r>
            <a:r>
              <a:rPr lang="ru-RU" sz="1800" b="1" strike="noStrike" spc="-1" dirty="0">
                <a:solidFill>
                  <a:srgbClr val="FF0000"/>
                </a:solidFill>
                <a:latin typeface="Times New Roman"/>
              </a:rPr>
              <a:t>1725 г.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801B32B9-A156-44A6-B449-166C02845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41" y="3890542"/>
            <a:ext cx="1199054" cy="1255416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504D6E-1465-4020-A08B-84F048A41720}"/>
              </a:ext>
            </a:extLst>
          </p:cNvPr>
          <p:cNvSpPr/>
          <p:nvPr/>
        </p:nvSpPr>
        <p:spPr>
          <a:xfrm>
            <a:off x="1005990" y="5108239"/>
            <a:ext cx="1528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Витус Беринг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A755251B-B938-4F67-9DF0-D620013A3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139" y="3554118"/>
            <a:ext cx="1199053" cy="1379393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D47B2F-5CEC-43D3-944A-DC3195BE4AD5}"/>
              </a:ext>
            </a:extLst>
          </p:cNvPr>
          <p:cNvSpPr/>
          <p:nvPr/>
        </p:nvSpPr>
        <p:spPr>
          <a:xfrm>
            <a:off x="2408655" y="4884041"/>
            <a:ext cx="2330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П. Крашенинников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0C447F-486A-4CCB-89DA-2CDDAAA4DCF2}"/>
              </a:ext>
            </a:extLst>
          </p:cNvPr>
          <p:cNvSpPr/>
          <p:nvPr/>
        </p:nvSpPr>
        <p:spPr>
          <a:xfrm>
            <a:off x="407368" y="5809184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Академией наук были организованы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экспедиции для изучения и освоения новых земель.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39DADC0-A796-409B-A2E9-0B5278E1EBBC}"/>
              </a:ext>
            </a:extLst>
          </p:cNvPr>
          <p:cNvSpPr/>
          <p:nvPr/>
        </p:nvSpPr>
        <p:spPr>
          <a:xfrm>
            <a:off x="495694" y="3258633"/>
            <a:ext cx="4956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камчатской экспедиции (1725—1730)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15">
            <a:extLst>
              <a:ext uri="{FF2B5EF4-FFF2-40B4-BE49-F238E27FC236}">
                <a16:creationId xmlns:a16="http://schemas.microsoft.com/office/drawing/2014/main" id="{3573FAE1-2B51-4AAC-87EA-5860B4149753}"/>
              </a:ext>
            </a:extLst>
          </p:cNvPr>
          <p:cNvSpPr/>
          <p:nvPr/>
        </p:nvSpPr>
        <p:spPr>
          <a:xfrm>
            <a:off x="2835478" y="3142815"/>
            <a:ext cx="7100" cy="322134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8A8FF00-E202-4C1D-AFAD-108B02C6F49C}"/>
              </a:ext>
            </a:extLst>
          </p:cNvPr>
          <p:cNvSpPr/>
          <p:nvPr/>
        </p:nvSpPr>
        <p:spPr>
          <a:xfrm>
            <a:off x="341617" y="5346612"/>
            <a:ext cx="492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камчатской экспедиции (1733—1743)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19C0BD-3BDF-4B4A-AC41-77730C8E36B6}"/>
              </a:ext>
            </a:extLst>
          </p:cNvPr>
          <p:cNvSpPr/>
          <p:nvPr/>
        </p:nvSpPr>
        <p:spPr>
          <a:xfrm>
            <a:off x="3596503" y="3890542"/>
            <a:ext cx="1357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«Описание Земли Камчатки»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ustomShape 14">
            <a:extLst>
              <a:ext uri="{FF2B5EF4-FFF2-40B4-BE49-F238E27FC236}">
                <a16:creationId xmlns:a16="http://schemas.microsoft.com/office/drawing/2014/main" id="{0672C0B7-A146-46DE-BE6D-8EFDAA0D7F53}"/>
              </a:ext>
            </a:extLst>
          </p:cNvPr>
          <p:cNvSpPr/>
          <p:nvPr/>
        </p:nvSpPr>
        <p:spPr>
          <a:xfrm>
            <a:off x="2447087" y="2504857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1725-1730</a:t>
            </a:r>
            <a:endParaRPr lang="ru-RU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8159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235647" y="2039156"/>
            <a:ext cx="11404965" cy="1617480"/>
          </a:xfrm>
          <a:prstGeom prst="rightArrow">
            <a:avLst>
              <a:gd name="adj1" fmla="val 50000"/>
              <a:gd name="adj2" fmla="val 50000"/>
            </a:avLst>
          </a:prstGeom>
          <a:ln w="76320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9" name="CustomShape 14"/>
          <p:cNvSpPr/>
          <p:nvPr/>
        </p:nvSpPr>
        <p:spPr>
          <a:xfrm>
            <a:off x="1011347" y="2524436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1725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90" name="Line 15"/>
          <p:cNvSpPr/>
          <p:nvPr/>
        </p:nvSpPr>
        <p:spPr>
          <a:xfrm flipH="1">
            <a:off x="1534067" y="2002914"/>
            <a:ext cx="1" cy="586927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16"/>
          <p:cNvSpPr/>
          <p:nvPr/>
        </p:nvSpPr>
        <p:spPr>
          <a:xfrm>
            <a:off x="528199" y="500620"/>
            <a:ext cx="3647880" cy="14758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0000"/>
                </a:solidFill>
                <a:latin typeface="Times New Roman"/>
              </a:rPr>
              <a:t>Торжественное открытие Академии наук  состоялось уже после смерти Петра – 27 </a:t>
            </a:r>
            <a:r>
              <a:rPr lang="ru-RU" b="1" spc="-1" dirty="0">
                <a:solidFill>
                  <a:srgbClr val="FF0000"/>
                </a:solidFill>
                <a:latin typeface="Times New Roman"/>
              </a:rPr>
              <a:t>декабря(по новому стилю 8 февраля)  </a:t>
            </a:r>
            <a:r>
              <a:rPr lang="ru-RU" sz="1800" b="1" strike="noStrike" spc="-1" dirty="0">
                <a:solidFill>
                  <a:srgbClr val="FF0000"/>
                </a:solidFill>
                <a:latin typeface="Times New Roman"/>
              </a:rPr>
              <a:t>1725 г.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801B32B9-A156-44A6-B449-166C02845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41" y="3890542"/>
            <a:ext cx="1199054" cy="1255416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504D6E-1465-4020-A08B-84F048A41720}"/>
              </a:ext>
            </a:extLst>
          </p:cNvPr>
          <p:cNvSpPr/>
          <p:nvPr/>
        </p:nvSpPr>
        <p:spPr>
          <a:xfrm>
            <a:off x="1005990" y="5108239"/>
            <a:ext cx="1528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Витус Беринг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A755251B-B938-4F67-9DF0-D620013A3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139" y="3554118"/>
            <a:ext cx="1199053" cy="1379393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D47B2F-5CEC-43D3-944A-DC3195BE4AD5}"/>
              </a:ext>
            </a:extLst>
          </p:cNvPr>
          <p:cNvSpPr/>
          <p:nvPr/>
        </p:nvSpPr>
        <p:spPr>
          <a:xfrm>
            <a:off x="2408655" y="4884041"/>
            <a:ext cx="2330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П. Крашенинников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0C447F-486A-4CCB-89DA-2CDDAAA4DCF2}"/>
              </a:ext>
            </a:extLst>
          </p:cNvPr>
          <p:cNvSpPr/>
          <p:nvPr/>
        </p:nvSpPr>
        <p:spPr>
          <a:xfrm>
            <a:off x="407368" y="5809184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Академией наук были организованы 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экспедиции для изучения и освоения новых земель.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39DADC0-A796-409B-A2E9-0B5278E1EBBC}"/>
              </a:ext>
            </a:extLst>
          </p:cNvPr>
          <p:cNvSpPr/>
          <p:nvPr/>
        </p:nvSpPr>
        <p:spPr>
          <a:xfrm>
            <a:off x="495694" y="3258633"/>
            <a:ext cx="4956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камчатской экспедиции (1725—1730)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15">
            <a:extLst>
              <a:ext uri="{FF2B5EF4-FFF2-40B4-BE49-F238E27FC236}">
                <a16:creationId xmlns:a16="http://schemas.microsoft.com/office/drawing/2014/main" id="{3573FAE1-2B51-4AAC-87EA-5860B4149753}"/>
              </a:ext>
            </a:extLst>
          </p:cNvPr>
          <p:cNvSpPr/>
          <p:nvPr/>
        </p:nvSpPr>
        <p:spPr>
          <a:xfrm>
            <a:off x="2835478" y="3142815"/>
            <a:ext cx="7100" cy="322134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8A8FF00-E202-4C1D-AFAD-108B02C6F49C}"/>
              </a:ext>
            </a:extLst>
          </p:cNvPr>
          <p:cNvSpPr/>
          <p:nvPr/>
        </p:nvSpPr>
        <p:spPr>
          <a:xfrm>
            <a:off x="341617" y="5346612"/>
            <a:ext cx="492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камчатской экспедиции (1733—1743)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19C0BD-3BDF-4B4A-AC41-77730C8E36B6}"/>
              </a:ext>
            </a:extLst>
          </p:cNvPr>
          <p:cNvSpPr/>
          <p:nvPr/>
        </p:nvSpPr>
        <p:spPr>
          <a:xfrm>
            <a:off x="3596503" y="3890542"/>
            <a:ext cx="1357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«Описание Земли Камчатки»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ustomShape 14">
            <a:extLst>
              <a:ext uri="{FF2B5EF4-FFF2-40B4-BE49-F238E27FC236}">
                <a16:creationId xmlns:a16="http://schemas.microsoft.com/office/drawing/2014/main" id="{0672C0B7-A146-46DE-BE6D-8EFDAA0D7F53}"/>
              </a:ext>
            </a:extLst>
          </p:cNvPr>
          <p:cNvSpPr/>
          <p:nvPr/>
        </p:nvSpPr>
        <p:spPr>
          <a:xfrm>
            <a:off x="2447087" y="2504857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1725-1730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49BE6DA4-CF17-46C5-8194-CB394AB655F0}"/>
              </a:ext>
            </a:extLst>
          </p:cNvPr>
          <p:cNvSpPr/>
          <p:nvPr/>
        </p:nvSpPr>
        <p:spPr>
          <a:xfrm flipH="1">
            <a:off x="7392144" y="2000865"/>
            <a:ext cx="1" cy="586927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" name="CustomShape 14">
            <a:extLst>
              <a:ext uri="{FF2B5EF4-FFF2-40B4-BE49-F238E27FC236}">
                <a16:creationId xmlns:a16="http://schemas.microsoft.com/office/drawing/2014/main" id="{CAD527CD-9CB2-4B8E-974F-4AFABB7B1C2C}"/>
              </a:ext>
            </a:extLst>
          </p:cNvPr>
          <p:cNvSpPr/>
          <p:nvPr/>
        </p:nvSpPr>
        <p:spPr>
          <a:xfrm>
            <a:off x="6869424" y="2524436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1768</a:t>
            </a:r>
            <a:endParaRPr lang="ru-RU" sz="1800" b="0" strike="noStrike" spc="-1" dirty="0">
              <a:latin typeface="Arial"/>
            </a:endParaRPr>
          </a:p>
        </p:txBody>
      </p:sp>
      <p:graphicFrame>
        <p:nvGraphicFramePr>
          <p:cNvPr id="19" name="Object 4">
            <a:extLst>
              <a:ext uri="{FF2B5EF4-FFF2-40B4-BE49-F238E27FC236}">
                <a16:creationId xmlns:a16="http://schemas.microsoft.com/office/drawing/2014/main" id="{82D61A0E-CD0D-4B80-8072-876F204E13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921629"/>
              </p:ext>
            </p:extLst>
          </p:nvPr>
        </p:nvGraphicFramePr>
        <p:xfrm>
          <a:off x="6884988" y="69850"/>
          <a:ext cx="1419225" cy="190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Точечный рисунок" r:id="rId5" imgW="2790476" imgH="3400900" progId="Paint.Picture">
                  <p:embed/>
                </p:oleObj>
              </mc:Choice>
              <mc:Fallback>
                <p:oleObj name="Точечный рисунок" r:id="rId5" imgW="2790476" imgH="3400900" progId="Paint.Picture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AF4F5889-89D2-4D8C-A77C-EB66371517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8" y="69850"/>
                        <a:ext cx="1419225" cy="190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F0CDA5-3E32-41EC-B0C5-73689527CF7E}"/>
              </a:ext>
            </a:extLst>
          </p:cNvPr>
          <p:cNvSpPr/>
          <p:nvPr/>
        </p:nvSpPr>
        <p:spPr>
          <a:xfrm>
            <a:off x="4743918" y="1952951"/>
            <a:ext cx="50443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</a:t>
            </a:r>
            <a:r>
              <a:rPr lang="en-US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первая поставила себе прививку против оспы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23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235647" y="2039156"/>
            <a:ext cx="11404965" cy="1617480"/>
          </a:xfrm>
          <a:prstGeom prst="rightArrow">
            <a:avLst>
              <a:gd name="adj1" fmla="val 50000"/>
              <a:gd name="adj2" fmla="val 50000"/>
            </a:avLst>
          </a:prstGeom>
          <a:ln w="76320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9" name="CustomShape 14"/>
          <p:cNvSpPr/>
          <p:nvPr/>
        </p:nvSpPr>
        <p:spPr>
          <a:xfrm>
            <a:off x="1011347" y="2524436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1725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90" name="Line 15"/>
          <p:cNvSpPr/>
          <p:nvPr/>
        </p:nvSpPr>
        <p:spPr>
          <a:xfrm flipH="1">
            <a:off x="1534067" y="2002914"/>
            <a:ext cx="1" cy="586927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16"/>
          <p:cNvSpPr/>
          <p:nvPr/>
        </p:nvSpPr>
        <p:spPr>
          <a:xfrm>
            <a:off x="528199" y="500620"/>
            <a:ext cx="3647880" cy="14758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0000"/>
                </a:solidFill>
                <a:latin typeface="Times New Roman"/>
              </a:rPr>
              <a:t>Торжественное открытие Академии наук  состоялось уже после смерти Петра – 27 </a:t>
            </a:r>
            <a:r>
              <a:rPr lang="ru-RU" b="1" spc="-1" dirty="0">
                <a:solidFill>
                  <a:srgbClr val="FF0000"/>
                </a:solidFill>
                <a:latin typeface="Times New Roman"/>
              </a:rPr>
              <a:t>декабря(по новому стилю 8 февраля)  </a:t>
            </a:r>
            <a:r>
              <a:rPr lang="ru-RU" sz="1800" b="1" strike="noStrike" spc="-1" dirty="0">
                <a:solidFill>
                  <a:srgbClr val="FF0000"/>
                </a:solidFill>
                <a:latin typeface="Times New Roman"/>
              </a:rPr>
              <a:t>1725 г.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801B32B9-A156-44A6-B449-166C02845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41" y="3890542"/>
            <a:ext cx="1199054" cy="1255416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504D6E-1465-4020-A08B-84F048A41720}"/>
              </a:ext>
            </a:extLst>
          </p:cNvPr>
          <p:cNvSpPr/>
          <p:nvPr/>
        </p:nvSpPr>
        <p:spPr>
          <a:xfrm>
            <a:off x="1005990" y="5108239"/>
            <a:ext cx="1528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Витус Беринг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A755251B-B938-4F67-9DF0-D620013A3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139" y="3554118"/>
            <a:ext cx="1199053" cy="1379393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D47B2F-5CEC-43D3-944A-DC3195BE4AD5}"/>
              </a:ext>
            </a:extLst>
          </p:cNvPr>
          <p:cNvSpPr/>
          <p:nvPr/>
        </p:nvSpPr>
        <p:spPr>
          <a:xfrm>
            <a:off x="2408655" y="4884041"/>
            <a:ext cx="2330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П. Крашенинников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0C447F-486A-4CCB-89DA-2CDDAAA4DCF2}"/>
              </a:ext>
            </a:extLst>
          </p:cNvPr>
          <p:cNvSpPr/>
          <p:nvPr/>
        </p:nvSpPr>
        <p:spPr>
          <a:xfrm>
            <a:off x="407368" y="5809184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Академией наук были организованы 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экспедиции для изучения и освоения новых земель.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39DADC0-A796-409B-A2E9-0B5278E1EBBC}"/>
              </a:ext>
            </a:extLst>
          </p:cNvPr>
          <p:cNvSpPr/>
          <p:nvPr/>
        </p:nvSpPr>
        <p:spPr>
          <a:xfrm>
            <a:off x="495694" y="3258633"/>
            <a:ext cx="4956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камчатской экспедиции (1725—1730)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15">
            <a:extLst>
              <a:ext uri="{FF2B5EF4-FFF2-40B4-BE49-F238E27FC236}">
                <a16:creationId xmlns:a16="http://schemas.microsoft.com/office/drawing/2014/main" id="{3573FAE1-2B51-4AAC-87EA-5860B4149753}"/>
              </a:ext>
            </a:extLst>
          </p:cNvPr>
          <p:cNvSpPr/>
          <p:nvPr/>
        </p:nvSpPr>
        <p:spPr>
          <a:xfrm>
            <a:off x="2835478" y="3142815"/>
            <a:ext cx="7100" cy="322134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8A8FF00-E202-4C1D-AFAD-108B02C6F49C}"/>
              </a:ext>
            </a:extLst>
          </p:cNvPr>
          <p:cNvSpPr/>
          <p:nvPr/>
        </p:nvSpPr>
        <p:spPr>
          <a:xfrm>
            <a:off x="341617" y="5346612"/>
            <a:ext cx="492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камчатской экспедиции (1733—1743)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19C0BD-3BDF-4B4A-AC41-77730C8E36B6}"/>
              </a:ext>
            </a:extLst>
          </p:cNvPr>
          <p:cNvSpPr/>
          <p:nvPr/>
        </p:nvSpPr>
        <p:spPr>
          <a:xfrm>
            <a:off x="3596503" y="3890542"/>
            <a:ext cx="1357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«Описание Земли Камчатки»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ustomShape 14">
            <a:extLst>
              <a:ext uri="{FF2B5EF4-FFF2-40B4-BE49-F238E27FC236}">
                <a16:creationId xmlns:a16="http://schemas.microsoft.com/office/drawing/2014/main" id="{0672C0B7-A146-46DE-BE6D-8EFDAA0D7F53}"/>
              </a:ext>
            </a:extLst>
          </p:cNvPr>
          <p:cNvSpPr/>
          <p:nvPr/>
        </p:nvSpPr>
        <p:spPr>
          <a:xfrm>
            <a:off x="2447087" y="2504857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1725-1730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49BE6DA4-CF17-46C5-8194-CB394AB655F0}"/>
              </a:ext>
            </a:extLst>
          </p:cNvPr>
          <p:cNvSpPr/>
          <p:nvPr/>
        </p:nvSpPr>
        <p:spPr>
          <a:xfrm flipH="1">
            <a:off x="7392144" y="2000865"/>
            <a:ext cx="1" cy="586927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" name="CustomShape 14">
            <a:extLst>
              <a:ext uri="{FF2B5EF4-FFF2-40B4-BE49-F238E27FC236}">
                <a16:creationId xmlns:a16="http://schemas.microsoft.com/office/drawing/2014/main" id="{CAD527CD-9CB2-4B8E-974F-4AFABB7B1C2C}"/>
              </a:ext>
            </a:extLst>
          </p:cNvPr>
          <p:cNvSpPr/>
          <p:nvPr/>
        </p:nvSpPr>
        <p:spPr>
          <a:xfrm>
            <a:off x="6869424" y="2524436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1768</a:t>
            </a:r>
            <a:endParaRPr lang="ru-RU" sz="1800" b="0" strike="noStrike" spc="-1" dirty="0">
              <a:latin typeface="Arial"/>
            </a:endParaRPr>
          </a:p>
        </p:txBody>
      </p:sp>
      <p:graphicFrame>
        <p:nvGraphicFramePr>
          <p:cNvPr id="19" name="Object 4">
            <a:extLst>
              <a:ext uri="{FF2B5EF4-FFF2-40B4-BE49-F238E27FC236}">
                <a16:creationId xmlns:a16="http://schemas.microsoft.com/office/drawing/2014/main" id="{82D61A0E-CD0D-4B80-8072-876F204E13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84988" y="69850"/>
          <a:ext cx="1419225" cy="190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Точечный рисунок" r:id="rId5" imgW="2790476" imgH="3400900" progId="Paint.Picture">
                  <p:embed/>
                </p:oleObj>
              </mc:Choice>
              <mc:Fallback>
                <p:oleObj name="Точечный рисунок" r:id="rId5" imgW="2790476" imgH="3400900" progId="Paint.Picture">
                  <p:embed/>
                  <p:pic>
                    <p:nvPicPr>
                      <p:cNvPr id="19" name="Object 4">
                        <a:extLst>
                          <a:ext uri="{FF2B5EF4-FFF2-40B4-BE49-F238E27FC236}">
                            <a16:creationId xmlns:a16="http://schemas.microsoft.com/office/drawing/2014/main" id="{82D61A0E-CD0D-4B80-8072-876F204E13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8" y="69850"/>
                        <a:ext cx="1419225" cy="190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F0CDA5-3E32-41EC-B0C5-73689527CF7E}"/>
              </a:ext>
            </a:extLst>
          </p:cNvPr>
          <p:cNvSpPr/>
          <p:nvPr/>
        </p:nvSpPr>
        <p:spPr>
          <a:xfrm>
            <a:off x="4743918" y="1952951"/>
            <a:ext cx="50443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</a:t>
            </a:r>
            <a:r>
              <a:rPr lang="en-US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первая поставила себе прививку против оспы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97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235647" y="2039156"/>
            <a:ext cx="11404965" cy="1617480"/>
          </a:xfrm>
          <a:prstGeom prst="rightArrow">
            <a:avLst>
              <a:gd name="adj1" fmla="val 50000"/>
              <a:gd name="adj2" fmla="val 50000"/>
            </a:avLst>
          </a:prstGeom>
          <a:ln w="76320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9" name="CustomShape 14"/>
          <p:cNvSpPr/>
          <p:nvPr/>
        </p:nvSpPr>
        <p:spPr>
          <a:xfrm>
            <a:off x="1011347" y="2524436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1725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90" name="Line 15"/>
          <p:cNvSpPr/>
          <p:nvPr/>
        </p:nvSpPr>
        <p:spPr>
          <a:xfrm flipH="1">
            <a:off x="1534067" y="2002914"/>
            <a:ext cx="1" cy="586927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16"/>
          <p:cNvSpPr/>
          <p:nvPr/>
        </p:nvSpPr>
        <p:spPr>
          <a:xfrm>
            <a:off x="528199" y="500620"/>
            <a:ext cx="3647880" cy="14758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0000"/>
                </a:solidFill>
                <a:latin typeface="Times New Roman"/>
              </a:rPr>
              <a:t>Торжественное открытие Академии наук  состоялось уже после смерти Петра – 27 </a:t>
            </a:r>
            <a:r>
              <a:rPr lang="ru-RU" b="1" spc="-1" dirty="0">
                <a:solidFill>
                  <a:srgbClr val="FF0000"/>
                </a:solidFill>
                <a:latin typeface="Times New Roman"/>
              </a:rPr>
              <a:t>декабря(по новому стилю 8 февраля)  </a:t>
            </a:r>
            <a:r>
              <a:rPr lang="ru-RU" sz="1800" b="1" strike="noStrike" spc="-1" dirty="0">
                <a:solidFill>
                  <a:srgbClr val="FF0000"/>
                </a:solidFill>
                <a:latin typeface="Times New Roman"/>
              </a:rPr>
              <a:t>1725 г.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801B32B9-A156-44A6-B449-166C02845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41" y="3890542"/>
            <a:ext cx="1199054" cy="1255416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504D6E-1465-4020-A08B-84F048A41720}"/>
              </a:ext>
            </a:extLst>
          </p:cNvPr>
          <p:cNvSpPr/>
          <p:nvPr/>
        </p:nvSpPr>
        <p:spPr>
          <a:xfrm>
            <a:off x="1005990" y="5108239"/>
            <a:ext cx="1528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Витус Беринг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A755251B-B938-4F67-9DF0-D620013A3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139" y="3554118"/>
            <a:ext cx="1199053" cy="1379393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D47B2F-5CEC-43D3-944A-DC3195BE4AD5}"/>
              </a:ext>
            </a:extLst>
          </p:cNvPr>
          <p:cNvSpPr/>
          <p:nvPr/>
        </p:nvSpPr>
        <p:spPr>
          <a:xfrm>
            <a:off x="2408655" y="4884041"/>
            <a:ext cx="2330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П. Крашенинников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0C447F-486A-4CCB-89DA-2CDDAAA4DCF2}"/>
              </a:ext>
            </a:extLst>
          </p:cNvPr>
          <p:cNvSpPr/>
          <p:nvPr/>
        </p:nvSpPr>
        <p:spPr>
          <a:xfrm>
            <a:off x="407368" y="5809184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Академией наук были организованы 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экспедиции для изучения и освоения новых земель.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39DADC0-A796-409B-A2E9-0B5278E1EBBC}"/>
              </a:ext>
            </a:extLst>
          </p:cNvPr>
          <p:cNvSpPr/>
          <p:nvPr/>
        </p:nvSpPr>
        <p:spPr>
          <a:xfrm>
            <a:off x="495694" y="3258633"/>
            <a:ext cx="4956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камчатской экспедиции (1725—1730)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15">
            <a:extLst>
              <a:ext uri="{FF2B5EF4-FFF2-40B4-BE49-F238E27FC236}">
                <a16:creationId xmlns:a16="http://schemas.microsoft.com/office/drawing/2014/main" id="{3573FAE1-2B51-4AAC-87EA-5860B4149753}"/>
              </a:ext>
            </a:extLst>
          </p:cNvPr>
          <p:cNvSpPr/>
          <p:nvPr/>
        </p:nvSpPr>
        <p:spPr>
          <a:xfrm>
            <a:off x="2835478" y="3142815"/>
            <a:ext cx="7100" cy="322134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8A8FF00-E202-4C1D-AFAD-108B02C6F49C}"/>
              </a:ext>
            </a:extLst>
          </p:cNvPr>
          <p:cNvSpPr/>
          <p:nvPr/>
        </p:nvSpPr>
        <p:spPr>
          <a:xfrm>
            <a:off x="341617" y="5346612"/>
            <a:ext cx="492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камчатской экспедиции (1733—1743)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19C0BD-3BDF-4B4A-AC41-77730C8E36B6}"/>
              </a:ext>
            </a:extLst>
          </p:cNvPr>
          <p:cNvSpPr/>
          <p:nvPr/>
        </p:nvSpPr>
        <p:spPr>
          <a:xfrm>
            <a:off x="3596503" y="3890542"/>
            <a:ext cx="1357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«Описание Земли Камчатки»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ustomShape 14">
            <a:extLst>
              <a:ext uri="{FF2B5EF4-FFF2-40B4-BE49-F238E27FC236}">
                <a16:creationId xmlns:a16="http://schemas.microsoft.com/office/drawing/2014/main" id="{0672C0B7-A146-46DE-BE6D-8EFDAA0D7F53}"/>
              </a:ext>
            </a:extLst>
          </p:cNvPr>
          <p:cNvSpPr/>
          <p:nvPr/>
        </p:nvSpPr>
        <p:spPr>
          <a:xfrm>
            <a:off x="2447087" y="2504857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1725-1730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49BE6DA4-CF17-46C5-8194-CB394AB655F0}"/>
              </a:ext>
            </a:extLst>
          </p:cNvPr>
          <p:cNvSpPr/>
          <p:nvPr/>
        </p:nvSpPr>
        <p:spPr>
          <a:xfrm flipH="1">
            <a:off x="10301691" y="2014294"/>
            <a:ext cx="1" cy="586927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" name="CustomShape 14">
            <a:extLst>
              <a:ext uri="{FF2B5EF4-FFF2-40B4-BE49-F238E27FC236}">
                <a16:creationId xmlns:a16="http://schemas.microsoft.com/office/drawing/2014/main" id="{CAD527CD-9CB2-4B8E-974F-4AFABB7B1C2C}"/>
              </a:ext>
            </a:extLst>
          </p:cNvPr>
          <p:cNvSpPr/>
          <p:nvPr/>
        </p:nvSpPr>
        <p:spPr>
          <a:xfrm>
            <a:off x="9778971" y="2512005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1768</a:t>
            </a:r>
            <a:endParaRPr lang="ru-RU" sz="1800" b="0" strike="noStrike" spc="-1" dirty="0">
              <a:latin typeface="Arial"/>
            </a:endParaRPr>
          </a:p>
        </p:txBody>
      </p:sp>
      <p:graphicFrame>
        <p:nvGraphicFramePr>
          <p:cNvPr id="19" name="Object 4">
            <a:extLst>
              <a:ext uri="{FF2B5EF4-FFF2-40B4-BE49-F238E27FC236}">
                <a16:creationId xmlns:a16="http://schemas.microsoft.com/office/drawing/2014/main" id="{82D61A0E-CD0D-4B80-8072-876F204E13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280838"/>
              </p:ext>
            </p:extLst>
          </p:nvPr>
        </p:nvGraphicFramePr>
        <p:xfrm>
          <a:off x="9979248" y="164769"/>
          <a:ext cx="1239201" cy="1659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Точечный рисунок" r:id="rId5" imgW="2790476" imgH="3400900" progId="Paint.Picture">
                  <p:embed/>
                </p:oleObj>
              </mc:Choice>
              <mc:Fallback>
                <p:oleObj name="Точечный рисунок" r:id="rId5" imgW="2790476" imgH="3400900" progId="Paint.Picture">
                  <p:embed/>
                  <p:pic>
                    <p:nvPicPr>
                      <p:cNvPr id="19" name="Object 4">
                        <a:extLst>
                          <a:ext uri="{FF2B5EF4-FFF2-40B4-BE49-F238E27FC236}">
                            <a16:creationId xmlns:a16="http://schemas.microsoft.com/office/drawing/2014/main" id="{82D61A0E-CD0D-4B80-8072-876F204E13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79248" y="164769"/>
                        <a:ext cx="1239201" cy="1659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F0CDA5-3E32-41EC-B0C5-73689527CF7E}"/>
              </a:ext>
            </a:extLst>
          </p:cNvPr>
          <p:cNvSpPr/>
          <p:nvPr/>
        </p:nvSpPr>
        <p:spPr>
          <a:xfrm>
            <a:off x="6222539" y="1872740"/>
            <a:ext cx="5733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</a:t>
            </a:r>
            <a:r>
              <a:rPr lang="en-US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первая поставила себе прививку против оспы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1" name="CustomShape 14">
            <a:extLst>
              <a:ext uri="{FF2B5EF4-FFF2-40B4-BE49-F238E27FC236}">
                <a16:creationId xmlns:a16="http://schemas.microsoft.com/office/drawing/2014/main" id="{A8B9D75C-6A21-4739-9DA9-28CBD74803AF}"/>
              </a:ext>
            </a:extLst>
          </p:cNvPr>
          <p:cNvSpPr/>
          <p:nvPr/>
        </p:nvSpPr>
        <p:spPr>
          <a:xfrm>
            <a:off x="4741463" y="2550970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1729</a:t>
            </a:r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id="{699C8DBF-E358-412F-810E-D9FD9AA2960C}"/>
              </a:ext>
            </a:extLst>
          </p:cNvPr>
          <p:cNvSpPr/>
          <p:nvPr/>
        </p:nvSpPr>
        <p:spPr>
          <a:xfrm>
            <a:off x="5307852" y="3142815"/>
            <a:ext cx="2" cy="1741226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02F7CFF-3109-4964-8FC7-5A1CF8EC719B}"/>
              </a:ext>
            </a:extLst>
          </p:cNvPr>
          <p:cNvSpPr/>
          <p:nvPr/>
        </p:nvSpPr>
        <p:spPr>
          <a:xfrm>
            <a:off x="5100778" y="4935763"/>
            <a:ext cx="30114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Нартов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 конструкцию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в мире токарно-винторезного станка с суппортом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7FAE9011-3E9B-4149-A5F1-41FB8B2A4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58" y="3578325"/>
            <a:ext cx="1222169" cy="1460417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stomShape 14">
            <a:extLst>
              <a:ext uri="{FF2B5EF4-FFF2-40B4-BE49-F238E27FC236}">
                <a16:creationId xmlns:a16="http://schemas.microsoft.com/office/drawing/2014/main" id="{1A5D744F-2161-4FAF-9002-80290BF40DB6}"/>
              </a:ext>
            </a:extLst>
          </p:cNvPr>
          <p:cNvSpPr/>
          <p:nvPr/>
        </p:nvSpPr>
        <p:spPr>
          <a:xfrm>
            <a:off x="7050146" y="2507129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1763</a:t>
            </a:r>
          </a:p>
        </p:txBody>
      </p:sp>
      <p:sp>
        <p:nvSpPr>
          <p:cNvPr id="28" name="Line 15">
            <a:extLst>
              <a:ext uri="{FF2B5EF4-FFF2-40B4-BE49-F238E27FC236}">
                <a16:creationId xmlns:a16="http://schemas.microsoft.com/office/drawing/2014/main" id="{02C6BE40-470A-46FE-9621-82F88561D49E}"/>
              </a:ext>
            </a:extLst>
          </p:cNvPr>
          <p:cNvSpPr/>
          <p:nvPr/>
        </p:nvSpPr>
        <p:spPr>
          <a:xfrm>
            <a:off x="7733696" y="682740"/>
            <a:ext cx="2" cy="1741226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CC6C96F-C52F-49B2-BBA0-62ACF5467E41}"/>
              </a:ext>
            </a:extLst>
          </p:cNvPr>
          <p:cNvSpPr/>
          <p:nvPr/>
        </p:nvSpPr>
        <p:spPr>
          <a:xfrm>
            <a:off x="6172019" y="193576"/>
            <a:ext cx="2257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«Огненная машина»,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И.И. Ползунова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EE09FC71-B348-4D23-9268-E9DE6669B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083" y="500620"/>
            <a:ext cx="1173570" cy="1289047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60311756-1B7B-47BE-A439-470C99FCF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96" y="3532028"/>
            <a:ext cx="1278367" cy="142147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Line 15">
            <a:extLst>
              <a:ext uri="{FF2B5EF4-FFF2-40B4-BE49-F238E27FC236}">
                <a16:creationId xmlns:a16="http://schemas.microsoft.com/office/drawing/2014/main" id="{5C131C50-059E-4B10-926D-6D14EF24A9E2}"/>
              </a:ext>
            </a:extLst>
          </p:cNvPr>
          <p:cNvSpPr/>
          <p:nvPr/>
        </p:nvSpPr>
        <p:spPr>
          <a:xfrm flipH="1">
            <a:off x="9415315" y="2953793"/>
            <a:ext cx="1" cy="586927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2B56835-14E4-43A9-8E80-484276D89C25}"/>
              </a:ext>
            </a:extLst>
          </p:cNvPr>
          <p:cNvSpPr/>
          <p:nvPr/>
        </p:nvSpPr>
        <p:spPr>
          <a:xfrm>
            <a:off x="8533906" y="5015980"/>
            <a:ext cx="2890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И.П. Кулибин изобрел и изготовил много оригинальных механизмов.</a:t>
            </a:r>
          </a:p>
        </p:txBody>
      </p:sp>
    </p:spTree>
    <p:extLst>
      <p:ext uri="{BB962C8B-B14F-4D97-AF65-F5344CB8AC3E}">
        <p14:creationId xmlns:p14="http://schemas.microsoft.com/office/powerpoint/2010/main" val="4183801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235647" y="2039156"/>
            <a:ext cx="11404965" cy="1617480"/>
          </a:xfrm>
          <a:prstGeom prst="rightArrow">
            <a:avLst>
              <a:gd name="adj1" fmla="val 50000"/>
              <a:gd name="adj2" fmla="val 50000"/>
            </a:avLst>
          </a:prstGeom>
          <a:ln w="76320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9" name="CustomShape 14"/>
          <p:cNvSpPr/>
          <p:nvPr/>
        </p:nvSpPr>
        <p:spPr>
          <a:xfrm>
            <a:off x="1011347" y="2524436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1725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90" name="Line 15"/>
          <p:cNvSpPr/>
          <p:nvPr/>
        </p:nvSpPr>
        <p:spPr>
          <a:xfrm flipH="1">
            <a:off x="1534067" y="2002914"/>
            <a:ext cx="1" cy="586927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16"/>
          <p:cNvSpPr/>
          <p:nvPr/>
        </p:nvSpPr>
        <p:spPr>
          <a:xfrm>
            <a:off x="528199" y="500620"/>
            <a:ext cx="3647880" cy="14758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0000"/>
                </a:solidFill>
                <a:latin typeface="Times New Roman"/>
              </a:rPr>
              <a:t>Торжественное открытие Академии наук  состоялось уже после смерти Петра – 27 </a:t>
            </a:r>
            <a:r>
              <a:rPr lang="ru-RU" b="1" spc="-1" dirty="0">
                <a:solidFill>
                  <a:srgbClr val="FF0000"/>
                </a:solidFill>
                <a:latin typeface="Times New Roman"/>
              </a:rPr>
              <a:t>декабря(по новому стилю 8 февраля)  </a:t>
            </a:r>
            <a:r>
              <a:rPr lang="ru-RU" sz="1800" b="1" strike="noStrike" spc="-1" dirty="0">
                <a:solidFill>
                  <a:srgbClr val="FF0000"/>
                </a:solidFill>
                <a:latin typeface="Times New Roman"/>
              </a:rPr>
              <a:t>1725 г.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801B32B9-A156-44A6-B449-166C02845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41" y="3890542"/>
            <a:ext cx="1199054" cy="1255416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504D6E-1465-4020-A08B-84F048A41720}"/>
              </a:ext>
            </a:extLst>
          </p:cNvPr>
          <p:cNvSpPr/>
          <p:nvPr/>
        </p:nvSpPr>
        <p:spPr>
          <a:xfrm>
            <a:off x="1005990" y="5108239"/>
            <a:ext cx="1528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Витус Беринг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A755251B-B938-4F67-9DF0-D620013A3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139" y="3554118"/>
            <a:ext cx="1199053" cy="1379393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D47B2F-5CEC-43D3-944A-DC3195BE4AD5}"/>
              </a:ext>
            </a:extLst>
          </p:cNvPr>
          <p:cNvSpPr/>
          <p:nvPr/>
        </p:nvSpPr>
        <p:spPr>
          <a:xfrm>
            <a:off x="2408655" y="4884041"/>
            <a:ext cx="2330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П. Крашенинников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0C447F-486A-4CCB-89DA-2CDDAAA4DCF2}"/>
              </a:ext>
            </a:extLst>
          </p:cNvPr>
          <p:cNvSpPr/>
          <p:nvPr/>
        </p:nvSpPr>
        <p:spPr>
          <a:xfrm>
            <a:off x="407368" y="5809184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Академией наук были организованы 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экспедиции для изучения и освоения новых земель.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39DADC0-A796-409B-A2E9-0B5278E1EBBC}"/>
              </a:ext>
            </a:extLst>
          </p:cNvPr>
          <p:cNvSpPr/>
          <p:nvPr/>
        </p:nvSpPr>
        <p:spPr>
          <a:xfrm>
            <a:off x="495694" y="3258633"/>
            <a:ext cx="4956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камчатской экспедиции (1725—1730)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15">
            <a:extLst>
              <a:ext uri="{FF2B5EF4-FFF2-40B4-BE49-F238E27FC236}">
                <a16:creationId xmlns:a16="http://schemas.microsoft.com/office/drawing/2014/main" id="{3573FAE1-2B51-4AAC-87EA-5860B4149753}"/>
              </a:ext>
            </a:extLst>
          </p:cNvPr>
          <p:cNvSpPr/>
          <p:nvPr/>
        </p:nvSpPr>
        <p:spPr>
          <a:xfrm>
            <a:off x="2835478" y="3142815"/>
            <a:ext cx="7100" cy="322134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8A8FF00-E202-4C1D-AFAD-108B02C6F49C}"/>
              </a:ext>
            </a:extLst>
          </p:cNvPr>
          <p:cNvSpPr/>
          <p:nvPr/>
        </p:nvSpPr>
        <p:spPr>
          <a:xfrm>
            <a:off x="341617" y="5346612"/>
            <a:ext cx="492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камчатской экспедиции (1733—1743)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19C0BD-3BDF-4B4A-AC41-77730C8E36B6}"/>
              </a:ext>
            </a:extLst>
          </p:cNvPr>
          <p:cNvSpPr/>
          <p:nvPr/>
        </p:nvSpPr>
        <p:spPr>
          <a:xfrm>
            <a:off x="3596503" y="3890542"/>
            <a:ext cx="1357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«Описание Земли Камчатки»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ustomShape 14">
            <a:extLst>
              <a:ext uri="{FF2B5EF4-FFF2-40B4-BE49-F238E27FC236}">
                <a16:creationId xmlns:a16="http://schemas.microsoft.com/office/drawing/2014/main" id="{0672C0B7-A146-46DE-BE6D-8EFDAA0D7F53}"/>
              </a:ext>
            </a:extLst>
          </p:cNvPr>
          <p:cNvSpPr/>
          <p:nvPr/>
        </p:nvSpPr>
        <p:spPr>
          <a:xfrm>
            <a:off x="2447087" y="2504857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1725-1730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49BE6DA4-CF17-46C5-8194-CB394AB655F0}"/>
              </a:ext>
            </a:extLst>
          </p:cNvPr>
          <p:cNvSpPr/>
          <p:nvPr/>
        </p:nvSpPr>
        <p:spPr>
          <a:xfrm flipH="1">
            <a:off x="10301691" y="2014294"/>
            <a:ext cx="1" cy="586927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" name="CustomShape 14">
            <a:extLst>
              <a:ext uri="{FF2B5EF4-FFF2-40B4-BE49-F238E27FC236}">
                <a16:creationId xmlns:a16="http://schemas.microsoft.com/office/drawing/2014/main" id="{CAD527CD-9CB2-4B8E-974F-4AFABB7B1C2C}"/>
              </a:ext>
            </a:extLst>
          </p:cNvPr>
          <p:cNvSpPr/>
          <p:nvPr/>
        </p:nvSpPr>
        <p:spPr>
          <a:xfrm>
            <a:off x="9778971" y="2512005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1768</a:t>
            </a:r>
            <a:endParaRPr lang="ru-RU" sz="1800" b="0" strike="noStrike" spc="-1" dirty="0">
              <a:latin typeface="Arial"/>
            </a:endParaRPr>
          </a:p>
        </p:txBody>
      </p:sp>
      <p:graphicFrame>
        <p:nvGraphicFramePr>
          <p:cNvPr id="19" name="Object 4">
            <a:extLst>
              <a:ext uri="{FF2B5EF4-FFF2-40B4-BE49-F238E27FC236}">
                <a16:creationId xmlns:a16="http://schemas.microsoft.com/office/drawing/2014/main" id="{82D61A0E-CD0D-4B80-8072-876F204E13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84432" y="331278"/>
          <a:ext cx="1239201" cy="1659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Точечный рисунок" r:id="rId5" imgW="2790476" imgH="3400900" progId="Paint.Picture">
                  <p:embed/>
                </p:oleObj>
              </mc:Choice>
              <mc:Fallback>
                <p:oleObj name="Точечный рисунок" r:id="rId5" imgW="2790476" imgH="3400900" progId="Paint.Picture">
                  <p:embed/>
                  <p:pic>
                    <p:nvPicPr>
                      <p:cNvPr id="19" name="Object 4">
                        <a:extLst>
                          <a:ext uri="{FF2B5EF4-FFF2-40B4-BE49-F238E27FC236}">
                            <a16:creationId xmlns:a16="http://schemas.microsoft.com/office/drawing/2014/main" id="{82D61A0E-CD0D-4B80-8072-876F204E13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4432" y="331278"/>
                        <a:ext cx="1239201" cy="1659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F0CDA5-3E32-41EC-B0C5-73689527CF7E}"/>
              </a:ext>
            </a:extLst>
          </p:cNvPr>
          <p:cNvSpPr/>
          <p:nvPr/>
        </p:nvSpPr>
        <p:spPr>
          <a:xfrm>
            <a:off x="6744072" y="1872830"/>
            <a:ext cx="50443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</a:t>
            </a:r>
            <a:r>
              <a:rPr lang="en-US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первая поставила себе прививку против оспы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1" name="CustomShape 14">
            <a:extLst>
              <a:ext uri="{FF2B5EF4-FFF2-40B4-BE49-F238E27FC236}">
                <a16:creationId xmlns:a16="http://schemas.microsoft.com/office/drawing/2014/main" id="{A8B9D75C-6A21-4739-9DA9-28CBD74803AF}"/>
              </a:ext>
            </a:extLst>
          </p:cNvPr>
          <p:cNvSpPr/>
          <p:nvPr/>
        </p:nvSpPr>
        <p:spPr>
          <a:xfrm>
            <a:off x="4741463" y="2550970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1729</a:t>
            </a:r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id="{699C8DBF-E358-412F-810E-D9FD9AA2960C}"/>
              </a:ext>
            </a:extLst>
          </p:cNvPr>
          <p:cNvSpPr/>
          <p:nvPr/>
        </p:nvSpPr>
        <p:spPr>
          <a:xfrm>
            <a:off x="5307852" y="3142815"/>
            <a:ext cx="2" cy="1741226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02F7CFF-3109-4964-8FC7-5A1CF8EC719B}"/>
              </a:ext>
            </a:extLst>
          </p:cNvPr>
          <p:cNvSpPr/>
          <p:nvPr/>
        </p:nvSpPr>
        <p:spPr>
          <a:xfrm>
            <a:off x="5100778" y="4935763"/>
            <a:ext cx="30114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Нартов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 конструкцию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в мире токарно-винторезного станка с суппортом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7FAE9011-3E9B-4149-A5F1-41FB8B2A4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58" y="3578325"/>
            <a:ext cx="1222169" cy="1460417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stomShape 14">
            <a:extLst>
              <a:ext uri="{FF2B5EF4-FFF2-40B4-BE49-F238E27FC236}">
                <a16:creationId xmlns:a16="http://schemas.microsoft.com/office/drawing/2014/main" id="{1A5D744F-2161-4FAF-9002-80290BF40DB6}"/>
              </a:ext>
            </a:extLst>
          </p:cNvPr>
          <p:cNvSpPr/>
          <p:nvPr/>
        </p:nvSpPr>
        <p:spPr>
          <a:xfrm>
            <a:off x="7050146" y="2507129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1763</a:t>
            </a:r>
          </a:p>
        </p:txBody>
      </p:sp>
      <p:sp>
        <p:nvSpPr>
          <p:cNvPr id="28" name="Line 15">
            <a:extLst>
              <a:ext uri="{FF2B5EF4-FFF2-40B4-BE49-F238E27FC236}">
                <a16:creationId xmlns:a16="http://schemas.microsoft.com/office/drawing/2014/main" id="{02C6BE40-470A-46FE-9621-82F88561D49E}"/>
              </a:ext>
            </a:extLst>
          </p:cNvPr>
          <p:cNvSpPr/>
          <p:nvPr/>
        </p:nvSpPr>
        <p:spPr>
          <a:xfrm>
            <a:off x="7733696" y="682740"/>
            <a:ext cx="2" cy="1741226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CC6C96F-C52F-49B2-BBA0-62ACF5467E41}"/>
              </a:ext>
            </a:extLst>
          </p:cNvPr>
          <p:cNvSpPr/>
          <p:nvPr/>
        </p:nvSpPr>
        <p:spPr>
          <a:xfrm>
            <a:off x="6172019" y="193576"/>
            <a:ext cx="2257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«Огненная машина»,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И.И. Ползунова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EE09FC71-B348-4D23-9268-E9DE6669B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083" y="500620"/>
            <a:ext cx="1173570" cy="1289047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60311756-1B7B-47BE-A439-470C99FCF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96" y="3532028"/>
            <a:ext cx="1278367" cy="142147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Line 15">
            <a:extLst>
              <a:ext uri="{FF2B5EF4-FFF2-40B4-BE49-F238E27FC236}">
                <a16:creationId xmlns:a16="http://schemas.microsoft.com/office/drawing/2014/main" id="{5C131C50-059E-4B10-926D-6D14EF24A9E2}"/>
              </a:ext>
            </a:extLst>
          </p:cNvPr>
          <p:cNvSpPr/>
          <p:nvPr/>
        </p:nvSpPr>
        <p:spPr>
          <a:xfrm flipH="1">
            <a:off x="9415315" y="2953793"/>
            <a:ext cx="1" cy="586927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2B56835-14E4-43A9-8E80-484276D89C25}"/>
              </a:ext>
            </a:extLst>
          </p:cNvPr>
          <p:cNvSpPr/>
          <p:nvPr/>
        </p:nvSpPr>
        <p:spPr>
          <a:xfrm>
            <a:off x="8533906" y="5015980"/>
            <a:ext cx="2890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И.П. Кулибин изобрел и изготовил много оригинальных механизмов.</a:t>
            </a:r>
          </a:p>
        </p:txBody>
      </p:sp>
    </p:spTree>
    <p:extLst>
      <p:ext uri="{BB962C8B-B14F-4D97-AF65-F5344CB8AC3E}">
        <p14:creationId xmlns:p14="http://schemas.microsoft.com/office/powerpoint/2010/main" val="856423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235647" y="2039156"/>
            <a:ext cx="11404965" cy="1617480"/>
          </a:xfrm>
          <a:prstGeom prst="rightArrow">
            <a:avLst>
              <a:gd name="adj1" fmla="val 50000"/>
              <a:gd name="adj2" fmla="val 50000"/>
            </a:avLst>
          </a:prstGeom>
          <a:ln w="76320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9" name="CustomShape 14"/>
          <p:cNvSpPr/>
          <p:nvPr/>
        </p:nvSpPr>
        <p:spPr>
          <a:xfrm>
            <a:off x="1011347" y="2524436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1725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90" name="Line 15"/>
          <p:cNvSpPr/>
          <p:nvPr/>
        </p:nvSpPr>
        <p:spPr>
          <a:xfrm flipH="1">
            <a:off x="1534067" y="2002914"/>
            <a:ext cx="1" cy="586927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16"/>
          <p:cNvSpPr/>
          <p:nvPr/>
        </p:nvSpPr>
        <p:spPr>
          <a:xfrm>
            <a:off x="528199" y="500620"/>
            <a:ext cx="3647880" cy="14758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0000"/>
                </a:solidFill>
                <a:latin typeface="Times New Roman"/>
              </a:rPr>
              <a:t>Торжественное открытие Академии наук  состоялось уже после смерти Петра – 27 </a:t>
            </a:r>
            <a:r>
              <a:rPr lang="ru-RU" b="1" spc="-1" dirty="0">
                <a:solidFill>
                  <a:srgbClr val="FF0000"/>
                </a:solidFill>
                <a:latin typeface="Times New Roman"/>
              </a:rPr>
              <a:t>декабря(по новому стилю 8 февраля)  </a:t>
            </a:r>
            <a:r>
              <a:rPr lang="ru-RU" sz="1800" b="1" strike="noStrike" spc="-1" dirty="0">
                <a:solidFill>
                  <a:srgbClr val="FF0000"/>
                </a:solidFill>
                <a:latin typeface="Times New Roman"/>
              </a:rPr>
              <a:t>1725 г.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801B32B9-A156-44A6-B449-166C02845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41" y="3890542"/>
            <a:ext cx="1199054" cy="1255416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504D6E-1465-4020-A08B-84F048A41720}"/>
              </a:ext>
            </a:extLst>
          </p:cNvPr>
          <p:cNvSpPr/>
          <p:nvPr/>
        </p:nvSpPr>
        <p:spPr>
          <a:xfrm>
            <a:off x="1005990" y="5108239"/>
            <a:ext cx="1528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Витус Беринг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A755251B-B938-4F67-9DF0-D620013A3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139" y="3554118"/>
            <a:ext cx="1199053" cy="1379393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D47B2F-5CEC-43D3-944A-DC3195BE4AD5}"/>
              </a:ext>
            </a:extLst>
          </p:cNvPr>
          <p:cNvSpPr/>
          <p:nvPr/>
        </p:nvSpPr>
        <p:spPr>
          <a:xfrm>
            <a:off x="2408655" y="4884041"/>
            <a:ext cx="2330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П. Крашенинников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0C447F-486A-4CCB-89DA-2CDDAAA4DCF2}"/>
              </a:ext>
            </a:extLst>
          </p:cNvPr>
          <p:cNvSpPr/>
          <p:nvPr/>
        </p:nvSpPr>
        <p:spPr>
          <a:xfrm>
            <a:off x="407368" y="5809184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Академией наук были организованы 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экспедиции для изучения и освоения новых земель.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39DADC0-A796-409B-A2E9-0B5278E1EBBC}"/>
              </a:ext>
            </a:extLst>
          </p:cNvPr>
          <p:cNvSpPr/>
          <p:nvPr/>
        </p:nvSpPr>
        <p:spPr>
          <a:xfrm>
            <a:off x="495694" y="3258633"/>
            <a:ext cx="4956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камчатской экспедиции (1725—1730)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15">
            <a:extLst>
              <a:ext uri="{FF2B5EF4-FFF2-40B4-BE49-F238E27FC236}">
                <a16:creationId xmlns:a16="http://schemas.microsoft.com/office/drawing/2014/main" id="{3573FAE1-2B51-4AAC-87EA-5860B4149753}"/>
              </a:ext>
            </a:extLst>
          </p:cNvPr>
          <p:cNvSpPr/>
          <p:nvPr/>
        </p:nvSpPr>
        <p:spPr>
          <a:xfrm>
            <a:off x="2835478" y="3142815"/>
            <a:ext cx="7100" cy="322134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8A8FF00-E202-4C1D-AFAD-108B02C6F49C}"/>
              </a:ext>
            </a:extLst>
          </p:cNvPr>
          <p:cNvSpPr/>
          <p:nvPr/>
        </p:nvSpPr>
        <p:spPr>
          <a:xfrm>
            <a:off x="341617" y="5346612"/>
            <a:ext cx="492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камчатской экспедиции (1733—1743)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19C0BD-3BDF-4B4A-AC41-77730C8E36B6}"/>
              </a:ext>
            </a:extLst>
          </p:cNvPr>
          <p:cNvSpPr/>
          <p:nvPr/>
        </p:nvSpPr>
        <p:spPr>
          <a:xfrm>
            <a:off x="3596503" y="3890542"/>
            <a:ext cx="1357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«Описание Земли Камчатки»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ustomShape 14">
            <a:extLst>
              <a:ext uri="{FF2B5EF4-FFF2-40B4-BE49-F238E27FC236}">
                <a16:creationId xmlns:a16="http://schemas.microsoft.com/office/drawing/2014/main" id="{0672C0B7-A146-46DE-BE6D-8EFDAA0D7F53}"/>
              </a:ext>
            </a:extLst>
          </p:cNvPr>
          <p:cNvSpPr/>
          <p:nvPr/>
        </p:nvSpPr>
        <p:spPr>
          <a:xfrm>
            <a:off x="2447087" y="2504857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1725-1730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49BE6DA4-CF17-46C5-8194-CB394AB655F0}"/>
              </a:ext>
            </a:extLst>
          </p:cNvPr>
          <p:cNvSpPr/>
          <p:nvPr/>
        </p:nvSpPr>
        <p:spPr>
          <a:xfrm flipH="1">
            <a:off x="7752184" y="1845034"/>
            <a:ext cx="1" cy="586927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" name="CustomShape 14">
            <a:extLst>
              <a:ext uri="{FF2B5EF4-FFF2-40B4-BE49-F238E27FC236}">
                <a16:creationId xmlns:a16="http://schemas.microsoft.com/office/drawing/2014/main" id="{CAD527CD-9CB2-4B8E-974F-4AFABB7B1C2C}"/>
              </a:ext>
            </a:extLst>
          </p:cNvPr>
          <p:cNvSpPr/>
          <p:nvPr/>
        </p:nvSpPr>
        <p:spPr>
          <a:xfrm>
            <a:off x="7586705" y="2524436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1768</a:t>
            </a:r>
            <a:endParaRPr lang="ru-RU" sz="1800" b="0" strike="noStrike" spc="-1" dirty="0">
              <a:latin typeface="Arial"/>
            </a:endParaRPr>
          </a:p>
        </p:txBody>
      </p:sp>
      <p:graphicFrame>
        <p:nvGraphicFramePr>
          <p:cNvPr id="19" name="Object 4">
            <a:extLst>
              <a:ext uri="{FF2B5EF4-FFF2-40B4-BE49-F238E27FC236}">
                <a16:creationId xmlns:a16="http://schemas.microsoft.com/office/drawing/2014/main" id="{82D61A0E-CD0D-4B80-8072-876F204E13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591226"/>
              </p:ext>
            </p:extLst>
          </p:nvPr>
        </p:nvGraphicFramePr>
        <p:xfrm>
          <a:off x="6914502" y="417792"/>
          <a:ext cx="1239201" cy="1659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Точечный рисунок" r:id="rId5" imgW="2790476" imgH="3400900" progId="Paint.Picture">
                  <p:embed/>
                </p:oleObj>
              </mc:Choice>
              <mc:Fallback>
                <p:oleObj name="Точечный рисунок" r:id="rId5" imgW="2790476" imgH="3400900" progId="Paint.Picture">
                  <p:embed/>
                  <p:pic>
                    <p:nvPicPr>
                      <p:cNvPr id="19" name="Object 4">
                        <a:extLst>
                          <a:ext uri="{FF2B5EF4-FFF2-40B4-BE49-F238E27FC236}">
                            <a16:creationId xmlns:a16="http://schemas.microsoft.com/office/drawing/2014/main" id="{82D61A0E-CD0D-4B80-8072-876F204E13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4502" y="417792"/>
                        <a:ext cx="1239201" cy="1659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F0CDA5-3E32-41EC-B0C5-73689527CF7E}"/>
              </a:ext>
            </a:extLst>
          </p:cNvPr>
          <p:cNvSpPr/>
          <p:nvPr/>
        </p:nvSpPr>
        <p:spPr>
          <a:xfrm>
            <a:off x="6011741" y="2047407"/>
            <a:ext cx="50443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</a:t>
            </a:r>
            <a:r>
              <a:rPr lang="en-US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первая поставила себе прививку против оспы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1" name="CustomShape 14">
            <a:extLst>
              <a:ext uri="{FF2B5EF4-FFF2-40B4-BE49-F238E27FC236}">
                <a16:creationId xmlns:a16="http://schemas.microsoft.com/office/drawing/2014/main" id="{A8B9D75C-6A21-4739-9DA9-28CBD74803AF}"/>
              </a:ext>
            </a:extLst>
          </p:cNvPr>
          <p:cNvSpPr/>
          <p:nvPr/>
        </p:nvSpPr>
        <p:spPr>
          <a:xfrm>
            <a:off x="4741463" y="2550970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1729</a:t>
            </a:r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id="{699C8DBF-E358-412F-810E-D9FD9AA2960C}"/>
              </a:ext>
            </a:extLst>
          </p:cNvPr>
          <p:cNvSpPr/>
          <p:nvPr/>
        </p:nvSpPr>
        <p:spPr>
          <a:xfrm>
            <a:off x="5307852" y="3142815"/>
            <a:ext cx="2" cy="1741226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02F7CFF-3109-4964-8FC7-5A1CF8EC719B}"/>
              </a:ext>
            </a:extLst>
          </p:cNvPr>
          <p:cNvSpPr/>
          <p:nvPr/>
        </p:nvSpPr>
        <p:spPr>
          <a:xfrm>
            <a:off x="5100778" y="4935763"/>
            <a:ext cx="30114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Нартов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 конструкцию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в мире токарно-винторезного станка с суппортом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7FAE9011-3E9B-4149-A5F1-41FB8B2A4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58" y="3578325"/>
            <a:ext cx="1222169" cy="1460417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stomShape 14">
            <a:extLst>
              <a:ext uri="{FF2B5EF4-FFF2-40B4-BE49-F238E27FC236}">
                <a16:creationId xmlns:a16="http://schemas.microsoft.com/office/drawing/2014/main" id="{1A5D744F-2161-4FAF-9002-80290BF40DB6}"/>
              </a:ext>
            </a:extLst>
          </p:cNvPr>
          <p:cNvSpPr/>
          <p:nvPr/>
        </p:nvSpPr>
        <p:spPr>
          <a:xfrm>
            <a:off x="6082863" y="2509066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1763</a:t>
            </a:r>
          </a:p>
        </p:txBody>
      </p:sp>
      <p:sp>
        <p:nvSpPr>
          <p:cNvPr id="28" name="Line 15">
            <a:extLst>
              <a:ext uri="{FF2B5EF4-FFF2-40B4-BE49-F238E27FC236}">
                <a16:creationId xmlns:a16="http://schemas.microsoft.com/office/drawing/2014/main" id="{02C6BE40-470A-46FE-9621-82F88561D49E}"/>
              </a:ext>
            </a:extLst>
          </p:cNvPr>
          <p:cNvSpPr/>
          <p:nvPr/>
        </p:nvSpPr>
        <p:spPr>
          <a:xfrm>
            <a:off x="6525369" y="736509"/>
            <a:ext cx="2" cy="1741226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CC6C96F-C52F-49B2-BBA0-62ACF5467E41}"/>
              </a:ext>
            </a:extLst>
          </p:cNvPr>
          <p:cNvSpPr/>
          <p:nvPr/>
        </p:nvSpPr>
        <p:spPr>
          <a:xfrm>
            <a:off x="4539104" y="176747"/>
            <a:ext cx="2257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«Огненная машина»,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И.И. Ползунова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EE09FC71-B348-4D23-9268-E9DE6669B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385" y="880918"/>
            <a:ext cx="1173570" cy="1289047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60311756-1B7B-47BE-A439-470C99FCF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155" y="3474517"/>
            <a:ext cx="1278367" cy="142147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Line 15">
            <a:extLst>
              <a:ext uri="{FF2B5EF4-FFF2-40B4-BE49-F238E27FC236}">
                <a16:creationId xmlns:a16="http://schemas.microsoft.com/office/drawing/2014/main" id="{5C131C50-059E-4B10-926D-6D14EF24A9E2}"/>
              </a:ext>
            </a:extLst>
          </p:cNvPr>
          <p:cNvSpPr/>
          <p:nvPr/>
        </p:nvSpPr>
        <p:spPr>
          <a:xfrm flipH="1">
            <a:off x="8826706" y="2997963"/>
            <a:ext cx="1" cy="586927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2B56835-14E4-43A9-8E80-484276D89C25}"/>
              </a:ext>
            </a:extLst>
          </p:cNvPr>
          <p:cNvSpPr/>
          <p:nvPr/>
        </p:nvSpPr>
        <p:spPr>
          <a:xfrm>
            <a:off x="8533906" y="5015980"/>
            <a:ext cx="2890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И.П. Кулибин изобрел и изготовил много оригинальных механизмов.</a:t>
            </a:r>
          </a:p>
        </p:txBody>
      </p:sp>
    </p:spTree>
    <p:extLst>
      <p:ext uri="{BB962C8B-B14F-4D97-AF65-F5344CB8AC3E}">
        <p14:creationId xmlns:p14="http://schemas.microsoft.com/office/powerpoint/2010/main" val="281923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235647" y="2039156"/>
            <a:ext cx="11404965" cy="1617480"/>
          </a:xfrm>
          <a:prstGeom prst="rightArrow">
            <a:avLst>
              <a:gd name="adj1" fmla="val 50000"/>
              <a:gd name="adj2" fmla="val 50000"/>
            </a:avLst>
          </a:prstGeom>
          <a:ln w="76320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9" name="CustomShape 14"/>
          <p:cNvSpPr/>
          <p:nvPr/>
        </p:nvSpPr>
        <p:spPr>
          <a:xfrm>
            <a:off x="1011347" y="2524436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1725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90" name="Line 15"/>
          <p:cNvSpPr/>
          <p:nvPr/>
        </p:nvSpPr>
        <p:spPr>
          <a:xfrm flipH="1">
            <a:off x="1534067" y="2002914"/>
            <a:ext cx="1" cy="586927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16"/>
          <p:cNvSpPr/>
          <p:nvPr/>
        </p:nvSpPr>
        <p:spPr>
          <a:xfrm>
            <a:off x="528199" y="500620"/>
            <a:ext cx="3647880" cy="14758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0000"/>
                </a:solidFill>
                <a:latin typeface="Times New Roman"/>
              </a:rPr>
              <a:t>Торжественное открытие Академии наук  состоялось уже после смерти Петра – 27 </a:t>
            </a:r>
            <a:r>
              <a:rPr lang="ru-RU" b="1" spc="-1" dirty="0">
                <a:solidFill>
                  <a:srgbClr val="FF0000"/>
                </a:solidFill>
                <a:latin typeface="Times New Roman"/>
              </a:rPr>
              <a:t>декабря(по новому стилю 8 февраля)  </a:t>
            </a:r>
            <a:r>
              <a:rPr lang="ru-RU" sz="1800" b="1" strike="noStrike" spc="-1" dirty="0">
                <a:solidFill>
                  <a:srgbClr val="FF0000"/>
                </a:solidFill>
                <a:latin typeface="Times New Roman"/>
              </a:rPr>
              <a:t>1725 г.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801B32B9-A156-44A6-B449-166C02845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41" y="3890542"/>
            <a:ext cx="1199054" cy="1255416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504D6E-1465-4020-A08B-84F048A41720}"/>
              </a:ext>
            </a:extLst>
          </p:cNvPr>
          <p:cNvSpPr/>
          <p:nvPr/>
        </p:nvSpPr>
        <p:spPr>
          <a:xfrm>
            <a:off x="1005990" y="5108239"/>
            <a:ext cx="1528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Витус Беринг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A755251B-B938-4F67-9DF0-D620013A3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139" y="3554118"/>
            <a:ext cx="1199053" cy="1379393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D47B2F-5CEC-43D3-944A-DC3195BE4AD5}"/>
              </a:ext>
            </a:extLst>
          </p:cNvPr>
          <p:cNvSpPr/>
          <p:nvPr/>
        </p:nvSpPr>
        <p:spPr>
          <a:xfrm>
            <a:off x="2408655" y="4884041"/>
            <a:ext cx="2330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П. Крашенинников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0C447F-486A-4CCB-89DA-2CDDAAA4DCF2}"/>
              </a:ext>
            </a:extLst>
          </p:cNvPr>
          <p:cNvSpPr/>
          <p:nvPr/>
        </p:nvSpPr>
        <p:spPr>
          <a:xfrm>
            <a:off x="407368" y="5809184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Академией наук были организованы 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экспедиции для изучения и освоения новых земель.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39DADC0-A796-409B-A2E9-0B5278E1EBBC}"/>
              </a:ext>
            </a:extLst>
          </p:cNvPr>
          <p:cNvSpPr/>
          <p:nvPr/>
        </p:nvSpPr>
        <p:spPr>
          <a:xfrm>
            <a:off x="495694" y="3258633"/>
            <a:ext cx="4956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камчатской экспедиции (1725—1730)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15">
            <a:extLst>
              <a:ext uri="{FF2B5EF4-FFF2-40B4-BE49-F238E27FC236}">
                <a16:creationId xmlns:a16="http://schemas.microsoft.com/office/drawing/2014/main" id="{3573FAE1-2B51-4AAC-87EA-5860B4149753}"/>
              </a:ext>
            </a:extLst>
          </p:cNvPr>
          <p:cNvSpPr/>
          <p:nvPr/>
        </p:nvSpPr>
        <p:spPr>
          <a:xfrm>
            <a:off x="2835478" y="3142815"/>
            <a:ext cx="7100" cy="322134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8A8FF00-E202-4C1D-AFAD-108B02C6F49C}"/>
              </a:ext>
            </a:extLst>
          </p:cNvPr>
          <p:cNvSpPr/>
          <p:nvPr/>
        </p:nvSpPr>
        <p:spPr>
          <a:xfrm>
            <a:off x="341617" y="5346612"/>
            <a:ext cx="492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камчатской экспедиции (1733—1743)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19C0BD-3BDF-4B4A-AC41-77730C8E36B6}"/>
              </a:ext>
            </a:extLst>
          </p:cNvPr>
          <p:cNvSpPr/>
          <p:nvPr/>
        </p:nvSpPr>
        <p:spPr>
          <a:xfrm>
            <a:off x="3596503" y="3890542"/>
            <a:ext cx="1357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«Описание Земли Камчатки»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ustomShape 14">
            <a:extLst>
              <a:ext uri="{FF2B5EF4-FFF2-40B4-BE49-F238E27FC236}">
                <a16:creationId xmlns:a16="http://schemas.microsoft.com/office/drawing/2014/main" id="{0672C0B7-A146-46DE-BE6D-8EFDAA0D7F53}"/>
              </a:ext>
            </a:extLst>
          </p:cNvPr>
          <p:cNvSpPr/>
          <p:nvPr/>
        </p:nvSpPr>
        <p:spPr>
          <a:xfrm>
            <a:off x="2447087" y="2504857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1725-1730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49BE6DA4-CF17-46C5-8194-CB394AB655F0}"/>
              </a:ext>
            </a:extLst>
          </p:cNvPr>
          <p:cNvSpPr/>
          <p:nvPr/>
        </p:nvSpPr>
        <p:spPr>
          <a:xfrm flipH="1">
            <a:off x="7752184" y="1845034"/>
            <a:ext cx="1" cy="586927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" name="CustomShape 14">
            <a:extLst>
              <a:ext uri="{FF2B5EF4-FFF2-40B4-BE49-F238E27FC236}">
                <a16:creationId xmlns:a16="http://schemas.microsoft.com/office/drawing/2014/main" id="{CAD527CD-9CB2-4B8E-974F-4AFABB7B1C2C}"/>
              </a:ext>
            </a:extLst>
          </p:cNvPr>
          <p:cNvSpPr/>
          <p:nvPr/>
        </p:nvSpPr>
        <p:spPr>
          <a:xfrm>
            <a:off x="7586705" y="2524436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1768</a:t>
            </a:r>
            <a:endParaRPr lang="ru-RU" sz="1800" b="0" strike="noStrike" spc="-1" dirty="0">
              <a:latin typeface="Arial"/>
            </a:endParaRPr>
          </a:p>
        </p:txBody>
      </p:sp>
      <p:graphicFrame>
        <p:nvGraphicFramePr>
          <p:cNvPr id="19" name="Object 4">
            <a:extLst>
              <a:ext uri="{FF2B5EF4-FFF2-40B4-BE49-F238E27FC236}">
                <a16:creationId xmlns:a16="http://schemas.microsoft.com/office/drawing/2014/main" id="{82D61A0E-CD0D-4B80-8072-876F204E13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14502" y="417792"/>
          <a:ext cx="1239201" cy="1659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Точечный рисунок" r:id="rId5" imgW="2790476" imgH="3400900" progId="Paint.Picture">
                  <p:embed/>
                </p:oleObj>
              </mc:Choice>
              <mc:Fallback>
                <p:oleObj name="Точечный рисунок" r:id="rId5" imgW="2790476" imgH="3400900" progId="Paint.Picture">
                  <p:embed/>
                  <p:pic>
                    <p:nvPicPr>
                      <p:cNvPr id="19" name="Object 4">
                        <a:extLst>
                          <a:ext uri="{FF2B5EF4-FFF2-40B4-BE49-F238E27FC236}">
                            <a16:creationId xmlns:a16="http://schemas.microsoft.com/office/drawing/2014/main" id="{82D61A0E-CD0D-4B80-8072-876F204E13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4502" y="417792"/>
                        <a:ext cx="1239201" cy="1659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ustomShape 14">
            <a:extLst>
              <a:ext uri="{FF2B5EF4-FFF2-40B4-BE49-F238E27FC236}">
                <a16:creationId xmlns:a16="http://schemas.microsoft.com/office/drawing/2014/main" id="{A8B9D75C-6A21-4739-9DA9-28CBD74803AF}"/>
              </a:ext>
            </a:extLst>
          </p:cNvPr>
          <p:cNvSpPr/>
          <p:nvPr/>
        </p:nvSpPr>
        <p:spPr>
          <a:xfrm>
            <a:off x="4741463" y="2550970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1729</a:t>
            </a:r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id="{699C8DBF-E358-412F-810E-D9FD9AA2960C}"/>
              </a:ext>
            </a:extLst>
          </p:cNvPr>
          <p:cNvSpPr/>
          <p:nvPr/>
        </p:nvSpPr>
        <p:spPr>
          <a:xfrm>
            <a:off x="5307852" y="3142815"/>
            <a:ext cx="2" cy="1741226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02F7CFF-3109-4964-8FC7-5A1CF8EC719B}"/>
              </a:ext>
            </a:extLst>
          </p:cNvPr>
          <p:cNvSpPr/>
          <p:nvPr/>
        </p:nvSpPr>
        <p:spPr>
          <a:xfrm>
            <a:off x="5100778" y="4935763"/>
            <a:ext cx="30114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Нартов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 конструкцию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в мире токарно-винторезного станка с суппортом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7FAE9011-3E9B-4149-A5F1-41FB8B2A4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58" y="3578325"/>
            <a:ext cx="1222169" cy="1460417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stomShape 14">
            <a:extLst>
              <a:ext uri="{FF2B5EF4-FFF2-40B4-BE49-F238E27FC236}">
                <a16:creationId xmlns:a16="http://schemas.microsoft.com/office/drawing/2014/main" id="{1A5D744F-2161-4FAF-9002-80290BF40DB6}"/>
              </a:ext>
            </a:extLst>
          </p:cNvPr>
          <p:cNvSpPr/>
          <p:nvPr/>
        </p:nvSpPr>
        <p:spPr>
          <a:xfrm>
            <a:off x="6082863" y="2509066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1763</a:t>
            </a:r>
          </a:p>
        </p:txBody>
      </p:sp>
      <p:sp>
        <p:nvSpPr>
          <p:cNvPr id="28" name="Line 15">
            <a:extLst>
              <a:ext uri="{FF2B5EF4-FFF2-40B4-BE49-F238E27FC236}">
                <a16:creationId xmlns:a16="http://schemas.microsoft.com/office/drawing/2014/main" id="{02C6BE40-470A-46FE-9621-82F88561D49E}"/>
              </a:ext>
            </a:extLst>
          </p:cNvPr>
          <p:cNvSpPr/>
          <p:nvPr/>
        </p:nvSpPr>
        <p:spPr>
          <a:xfrm>
            <a:off x="6525369" y="736509"/>
            <a:ext cx="2" cy="1741226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CC6C96F-C52F-49B2-BBA0-62ACF5467E41}"/>
              </a:ext>
            </a:extLst>
          </p:cNvPr>
          <p:cNvSpPr/>
          <p:nvPr/>
        </p:nvSpPr>
        <p:spPr>
          <a:xfrm>
            <a:off x="4539104" y="176747"/>
            <a:ext cx="2257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«Огненная машина»,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И.И. Ползунова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EE09FC71-B348-4D23-9268-E9DE6669B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345" y="754234"/>
            <a:ext cx="1173570" cy="1289047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60311756-1B7B-47BE-A439-470C99FCF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155" y="3474517"/>
            <a:ext cx="1278367" cy="142147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Line 15">
            <a:extLst>
              <a:ext uri="{FF2B5EF4-FFF2-40B4-BE49-F238E27FC236}">
                <a16:creationId xmlns:a16="http://schemas.microsoft.com/office/drawing/2014/main" id="{5C131C50-059E-4B10-926D-6D14EF24A9E2}"/>
              </a:ext>
            </a:extLst>
          </p:cNvPr>
          <p:cNvSpPr/>
          <p:nvPr/>
        </p:nvSpPr>
        <p:spPr>
          <a:xfrm flipH="1">
            <a:off x="8826706" y="2997963"/>
            <a:ext cx="1" cy="586927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2B56835-14E4-43A9-8E80-484276D89C25}"/>
              </a:ext>
            </a:extLst>
          </p:cNvPr>
          <p:cNvSpPr/>
          <p:nvPr/>
        </p:nvSpPr>
        <p:spPr>
          <a:xfrm>
            <a:off x="8533906" y="5015980"/>
            <a:ext cx="2890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И.П. Кулибин изобрел и изготовил много оригинальных механизмов.</a:t>
            </a:r>
          </a:p>
        </p:txBody>
      </p:sp>
      <p:sp>
        <p:nvSpPr>
          <p:cNvPr id="31" name="Line 15">
            <a:extLst>
              <a:ext uri="{FF2B5EF4-FFF2-40B4-BE49-F238E27FC236}">
                <a16:creationId xmlns:a16="http://schemas.microsoft.com/office/drawing/2014/main" id="{1889FE0A-2751-4102-BA42-C6794C746B32}"/>
              </a:ext>
            </a:extLst>
          </p:cNvPr>
          <p:cNvSpPr/>
          <p:nvPr/>
        </p:nvSpPr>
        <p:spPr>
          <a:xfrm>
            <a:off x="9402537" y="1484785"/>
            <a:ext cx="3" cy="1074470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1F20BA92-E02B-43C8-8D56-2A2FDE11D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266" y="319869"/>
            <a:ext cx="1342247" cy="1757122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D28293-F4AA-4D15-8F67-D70C76064B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084" y="735853"/>
            <a:ext cx="1446492" cy="169610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7AC22BB-E0BA-4D07-9AA7-6F638E3E6D94}"/>
              </a:ext>
            </a:extLst>
          </p:cNvPr>
          <p:cNvSpPr/>
          <p:nvPr/>
        </p:nvSpPr>
        <p:spPr>
          <a:xfrm>
            <a:off x="8215576" y="1992839"/>
            <a:ext cx="168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В.Н. 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Татищев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4BDDBCD-C615-4D55-A76F-48732A473A60}"/>
              </a:ext>
            </a:extLst>
          </p:cNvPr>
          <p:cNvSpPr/>
          <p:nvPr/>
        </p:nvSpPr>
        <p:spPr>
          <a:xfrm>
            <a:off x="9888656" y="374949"/>
            <a:ext cx="1515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Е.Р.Дашкова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976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389160" y="303120"/>
            <a:ext cx="7026840" cy="14758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Родился в деревне Архангелогородской губернии. Отец владел небольшим судном, на котором перевозил государственные и частные грузы, рыбачил и охотился. С детства мальчишка помогал отцу и быстро всему учился — он </a:t>
            </a:r>
            <a:r>
              <a:rPr lang="ru-RU" sz="18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ДОЛЖЕН</a:t>
            </a:r>
            <a:r>
              <a:rPr lang="ru-RU" sz="1800" b="0" strike="noStrike" spc="-1" dirty="0">
                <a:solidFill>
                  <a:srgbClr val="2262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был продолжить семейное дело.</a:t>
            </a:r>
            <a:endParaRPr lang="ru-RU" sz="18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" name="CustomShape 2"/>
          <p:cNvSpPr/>
          <p:nvPr/>
        </p:nvSpPr>
        <p:spPr>
          <a:xfrm>
            <a:off x="389160" y="2761420"/>
            <a:ext cx="60955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Состоял в браке, с немкой Елизаветой 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Цильх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, с которой у них родилось трое детей.    </a:t>
            </a:r>
            <a:endParaRPr lang="ru-RU" sz="18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" name="CustomShape 3"/>
          <p:cNvSpPr/>
          <p:nvPr/>
        </p:nvSpPr>
        <p:spPr>
          <a:xfrm>
            <a:off x="5375920" y="1723592"/>
            <a:ext cx="6227408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общую пользу, о особливо за утверждение науки в отечестве, и против отца своего родного восстать за грех не ставлю …</a:t>
            </a:r>
            <a:endParaRPr lang="ru-RU" sz="18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" name="CustomShape 4"/>
          <p:cNvSpPr/>
          <p:nvPr/>
        </p:nvSpPr>
        <p:spPr>
          <a:xfrm>
            <a:off x="3824286" y="6198480"/>
            <a:ext cx="6095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Он-гений!</a:t>
            </a:r>
            <a:endParaRPr lang="ru-RU" sz="18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0" name="CustomShape 5"/>
          <p:cNvSpPr/>
          <p:nvPr/>
        </p:nvSpPr>
        <p:spPr>
          <a:xfrm>
            <a:off x="389160" y="3570762"/>
            <a:ext cx="4554712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Писал литературные оды…</a:t>
            </a:r>
            <a:endParaRPr lang="ru-RU" sz="18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…Творец! Покрытому мне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тмою</a:t>
            </a:r>
            <a:br>
              <a:rPr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Простри премудрости лучи</a:t>
            </a:r>
            <a:br>
              <a:rPr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что угодно пред Тобою</a:t>
            </a:r>
            <a:br>
              <a:rPr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Всегда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творити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научи</a:t>
            </a:r>
            <a:br>
              <a:rPr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И, на Твою взирая тварь,</a:t>
            </a:r>
            <a:br>
              <a:rPr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Хвалить тебя, бессмертный Царь.  </a:t>
            </a:r>
            <a:endParaRPr lang="ru-RU" sz="18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1" name="CustomShape 6"/>
          <p:cNvSpPr/>
          <p:nvPr/>
        </p:nvSpPr>
        <p:spPr>
          <a:xfrm>
            <a:off x="5507808" y="3662742"/>
            <a:ext cx="60955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Предсказал существование Антарктиды за 70 лет до открытия. Он описал, что на юге есть огромный ледяной материк. </a:t>
            </a:r>
            <a:endParaRPr lang="ru-RU" sz="18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2" name="CustomShape 7"/>
          <p:cNvSpPr/>
          <p:nvPr/>
        </p:nvSpPr>
        <p:spPr>
          <a:xfrm>
            <a:off x="5507808" y="5375520"/>
            <a:ext cx="60955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Русский учёный-естествоиспытатель, поэт, филолог, академик </a:t>
            </a:r>
            <a:endParaRPr lang="ru-RU" sz="18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Picture 7"/>
          <p:cNvPicPr/>
          <p:nvPr/>
        </p:nvPicPr>
        <p:blipFill>
          <a:blip r:embed="rId2"/>
          <a:stretch/>
        </p:blipFill>
        <p:spPr>
          <a:xfrm>
            <a:off x="8007840" y="587520"/>
            <a:ext cx="3507840" cy="4742640"/>
          </a:xfrm>
          <a:prstGeom prst="rect">
            <a:avLst/>
          </a:prstGeom>
          <a:ln w="9360">
            <a:solidFill>
              <a:srgbClr val="000000"/>
            </a:solidFill>
            <a:miter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24" name="CustomShape 1"/>
          <p:cNvSpPr/>
          <p:nvPr/>
        </p:nvSpPr>
        <p:spPr>
          <a:xfrm>
            <a:off x="7788240" y="187560"/>
            <a:ext cx="27000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F7698"/>
                </a:solidFill>
                <a:latin typeface="Times New Roman"/>
              </a:rPr>
              <a:t>М.В.Ломоносов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25" name="TextShape 2"/>
          <p:cNvSpPr txBox="1"/>
          <p:nvPr/>
        </p:nvSpPr>
        <p:spPr>
          <a:xfrm>
            <a:off x="-588600" y="18756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3600" b="1" i="1" strike="noStrike" spc="-1">
                <a:solidFill>
                  <a:srgbClr val="002060"/>
                </a:solidFill>
                <a:latin typeface="Times New Roman"/>
              </a:rPr>
              <a:t>Вклад М.В. Ломоносова в российскую и мировую науку </a:t>
            </a:r>
            <a:br/>
            <a:endParaRPr lang="en-US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2229980679"/>
              </p:ext>
            </p:extLst>
          </p:nvPr>
        </p:nvGraphicFramePr>
        <p:xfrm>
          <a:off x="695400" y="1622920"/>
          <a:ext cx="6552728" cy="4470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6" name="CustomShape 3"/>
          <p:cNvSpPr/>
          <p:nvPr/>
        </p:nvSpPr>
        <p:spPr>
          <a:xfrm>
            <a:off x="8007840" y="5299560"/>
            <a:ext cx="3678840" cy="9126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Monotype Corsiva"/>
              </a:rPr>
              <a:t>«Он один – целый университет»</a:t>
            </a:r>
            <a:endParaRPr lang="ru-RU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Monotype Corsiva"/>
              </a:rPr>
              <a:t>Пушкин А.С</a:t>
            </a:r>
            <a:r>
              <a:rPr lang="ru-RU" sz="1800" b="1" strike="noStrike" spc="-1">
                <a:solidFill>
                  <a:srgbClr val="000000"/>
                </a:solidFill>
                <a:latin typeface="Open Sans"/>
              </a:rPr>
              <a:t>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1C16F-6B57-45F2-A2E7-13010069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8D7829-C7BF-4300-9238-6CE249800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88C5A8B-6A6A-4EF7-8FE5-2035B0031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7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844200" y="844200"/>
            <a:ext cx="10648800" cy="5196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9600" b="0" i="1" strike="noStrike" spc="-1" dirty="0" err="1">
                <a:solidFill>
                  <a:srgbClr val="1B6E53"/>
                </a:solidFill>
                <a:latin typeface="Times New Roman"/>
              </a:rPr>
              <a:t>Спасибо</a:t>
            </a:r>
            <a:r>
              <a:rPr lang="en-US" sz="9600" b="0" i="1" strike="noStrike" spc="-1" dirty="0">
                <a:solidFill>
                  <a:srgbClr val="1B6E53"/>
                </a:solidFill>
                <a:latin typeface="Times New Roman"/>
              </a:rPr>
              <a:t> </a:t>
            </a:r>
            <a:r>
              <a:rPr lang="en-US" sz="9600" b="0" i="1" strike="noStrike" spc="-1" dirty="0" err="1">
                <a:solidFill>
                  <a:srgbClr val="1B6E53"/>
                </a:solidFill>
                <a:latin typeface="Times New Roman"/>
              </a:rPr>
              <a:t>за</a:t>
            </a:r>
            <a:r>
              <a:rPr lang="en-US" sz="9600" b="0" i="1" strike="noStrike" spc="-1" dirty="0">
                <a:solidFill>
                  <a:srgbClr val="1B6E53"/>
                </a:solidFill>
                <a:latin typeface="Times New Roman"/>
              </a:rPr>
              <a:t> </a:t>
            </a:r>
            <a:r>
              <a:rPr lang="en-US" sz="9600" b="0" i="1" strike="noStrike" spc="-1" dirty="0" err="1">
                <a:solidFill>
                  <a:srgbClr val="1B6E53"/>
                </a:solidFill>
                <a:latin typeface="Times New Roman"/>
              </a:rPr>
              <a:t>внимание</a:t>
            </a:r>
            <a:r>
              <a:rPr lang="en-US" sz="9600" b="0" i="1" strike="noStrike" spc="-1" dirty="0">
                <a:solidFill>
                  <a:srgbClr val="1B6E53"/>
                </a:solidFill>
                <a:latin typeface="Times New Roman"/>
              </a:rPr>
              <a:t> !</a:t>
            </a:r>
            <a:endParaRPr lang="en-US" sz="9600" b="0" strike="noStrike" spc="-1" dirty="0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150120" y="5460120"/>
            <a:ext cx="11803680" cy="420200"/>
          </a:xfrm>
          <a:prstGeom prst="rect">
            <a:avLst/>
          </a:prstGeom>
          <a:noFill/>
          <a:ln w="38160">
            <a:solidFill>
              <a:srgbClr val="00B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140" b="1" strike="noStrike" spc="-1" dirty="0">
                <a:solidFill>
                  <a:srgbClr val="29A57D"/>
                </a:solidFill>
                <a:latin typeface="Times New Roman"/>
              </a:rPr>
              <a:t>   Цель</a:t>
            </a:r>
            <a:r>
              <a:rPr lang="ru-RU" sz="2140" b="1" spc="-1" dirty="0">
                <a:solidFill>
                  <a:srgbClr val="29A57D"/>
                </a:solidFill>
                <a:latin typeface="Times New Roman"/>
              </a:rPr>
              <a:t>: расшить представление о развитии науки в России в XVIII веке: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181800" y="1654200"/>
            <a:ext cx="11828880" cy="1065600"/>
          </a:xfrm>
          <a:prstGeom prst="rect">
            <a:avLst/>
          </a:prstGeom>
          <a:noFill/>
          <a:ln w="57240">
            <a:solidFill>
              <a:srgbClr val="FFFF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400" b="1" strike="noStrike" spc="-1" dirty="0">
                <a:solidFill>
                  <a:srgbClr val="00B050"/>
                </a:solidFill>
                <a:latin typeface="Times New Roman"/>
              </a:rPr>
              <a:t>Российская наука  в XVIII в.</a:t>
            </a:r>
            <a:endParaRPr lang="ru-RU" sz="6400" b="0" strike="noStrike" spc="-1" dirty="0">
              <a:latin typeface="Arial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154098" y="3404951"/>
            <a:ext cx="11828520" cy="1321985"/>
          </a:xfrm>
          <a:prstGeom prst="rect">
            <a:avLst/>
          </a:prstGeom>
          <a:noFill/>
          <a:ln w="38160">
            <a:solidFill>
              <a:schemeClr val="accent3">
                <a:lumMod val="60000"/>
                <a:lumOff val="4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Насколько успешно развивалась наука в России в XVIII в.?</a:t>
            </a:r>
            <a:endParaRPr lang="ru-RU" sz="20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Какую роль в развитии страны сыграли научные знания, добытые российскими учёными XVIII в.?</a:t>
            </a:r>
            <a:endParaRPr lang="ru-RU" sz="20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чьими именами связана история российской науки?</a:t>
            </a:r>
            <a:endParaRPr lang="ru-RU" sz="20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 способствовало и мешало развитию российской науки?  </a:t>
            </a:r>
            <a:endParaRPr lang="ru-RU" sz="20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3" name="CustomShape 4"/>
          <p:cNvSpPr/>
          <p:nvPr/>
        </p:nvSpPr>
        <p:spPr>
          <a:xfrm>
            <a:off x="-43560" y="105120"/>
            <a:ext cx="60955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br/>
            <a:endParaRPr lang="ru-RU" sz="1800" b="0" strike="noStrike" spc="-1">
              <a:latin typeface="Arial"/>
            </a:endParaRPr>
          </a:p>
        </p:txBody>
      </p:sp>
      <p:sp>
        <p:nvSpPr>
          <p:cNvPr id="234" name="CustomShape 5"/>
          <p:cNvSpPr/>
          <p:nvPr/>
        </p:nvSpPr>
        <p:spPr>
          <a:xfrm>
            <a:off x="2750940" y="1031040"/>
            <a:ext cx="65772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42B051"/>
                </a:solidFill>
                <a:latin typeface="Times New Roman"/>
                <a:ea typeface="Times New Roman"/>
              </a:rPr>
              <a:t>Наука-это организованное знание. (</a:t>
            </a:r>
            <a:r>
              <a:rPr lang="ru-RU" sz="2400" b="1" strike="noStrike" spc="-1" dirty="0" err="1">
                <a:solidFill>
                  <a:srgbClr val="42B051"/>
                </a:solidFill>
                <a:latin typeface="Times New Roman"/>
                <a:ea typeface="Times New Roman"/>
              </a:rPr>
              <a:t>Г.Спенсер</a:t>
            </a:r>
            <a:r>
              <a:rPr lang="ru-RU" sz="2400" b="1" strike="noStrike" spc="-1" dirty="0">
                <a:solidFill>
                  <a:srgbClr val="42B051"/>
                </a:solidFill>
                <a:latin typeface="Times New Roman"/>
                <a:ea typeface="Times New Roman"/>
              </a:rPr>
              <a:t>)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859320" y="296280"/>
            <a:ext cx="8565480" cy="760680"/>
          </a:xfrm>
          <a:prstGeom prst="rect">
            <a:avLst/>
          </a:prstGeom>
          <a:noFill/>
          <a:ln w="2844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i="1" strike="noStrike" spc="-1">
                <a:solidFill>
                  <a:srgbClr val="7CB5E0"/>
                </a:solidFill>
                <a:latin typeface="Times New Roman"/>
              </a:rPr>
              <a:t>План работы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375840" y="1234440"/>
            <a:ext cx="9358560" cy="4255920"/>
          </a:xfrm>
          <a:prstGeom prst="rect">
            <a:avLst/>
          </a:prstGeom>
          <a:noFill/>
          <a:ln w="28440">
            <a:solidFill>
              <a:schemeClr val="bg1">
                <a:lumMod val="8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i="1" strike="noStrike" spc="-1">
                <a:solidFill>
                  <a:srgbClr val="2E83C3"/>
                </a:solidFill>
                <a:latin typeface="Times New Roman"/>
              </a:rPr>
              <a:t>1.Становление и организация академической науки в XVIII веке.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1" i="1" strike="noStrike" spc="-1">
                <a:solidFill>
                  <a:srgbClr val="6ED2AA"/>
                </a:solidFill>
                <a:latin typeface="Times New Roman"/>
              </a:rPr>
              <a:t>2. Географические открытия России XVIII века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1" i="1" strike="noStrike" spc="-1">
                <a:solidFill>
                  <a:srgbClr val="17B0E4"/>
                </a:solidFill>
                <a:latin typeface="Times New Roman"/>
              </a:rPr>
              <a:t>3. Медицина и здравоохранение XVIII века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1" i="1" strike="noStrike" spc="-1">
                <a:solidFill>
                  <a:srgbClr val="29A57D"/>
                </a:solidFill>
                <a:latin typeface="Times New Roman"/>
              </a:rPr>
              <a:t>4. Достижение техники XVIII века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1" i="1" strike="noStrike" spc="-1">
                <a:solidFill>
                  <a:srgbClr val="174161"/>
                </a:solidFill>
                <a:latin typeface="Times New Roman"/>
              </a:rPr>
              <a:t>5. Гуманитарные науки 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225000" y="703440"/>
            <a:ext cx="10831680" cy="1617480"/>
          </a:xfrm>
          <a:prstGeom prst="rightArrow">
            <a:avLst>
              <a:gd name="adj1" fmla="val 50000"/>
              <a:gd name="adj2" fmla="val 50000"/>
            </a:avLst>
          </a:prstGeom>
          <a:ln w="76320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Line 2"/>
          <p:cNvSpPr/>
          <p:nvPr/>
        </p:nvSpPr>
        <p:spPr>
          <a:xfrm>
            <a:off x="6358320" y="281160"/>
            <a:ext cx="0" cy="2279160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CustomShape 3"/>
          <p:cNvSpPr/>
          <p:nvPr/>
        </p:nvSpPr>
        <p:spPr>
          <a:xfrm>
            <a:off x="1424880" y="241560"/>
            <a:ext cx="188640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A8CEEA"/>
                </a:solidFill>
                <a:latin typeface="Trebuchet MS"/>
              </a:rPr>
              <a:t>XVII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240" name="CustomShape 4"/>
          <p:cNvSpPr/>
          <p:nvPr/>
        </p:nvSpPr>
        <p:spPr>
          <a:xfrm>
            <a:off x="6198120" y="199440"/>
            <a:ext cx="220644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A8CEEA"/>
                </a:solidFill>
                <a:latin typeface="Trebuchet MS"/>
              </a:rPr>
              <a:t>XVIII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241" name="Line 5"/>
          <p:cNvSpPr/>
          <p:nvPr/>
        </p:nvSpPr>
        <p:spPr>
          <a:xfrm>
            <a:off x="2250720" y="896760"/>
            <a:ext cx="0" cy="3034800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Line 6"/>
          <p:cNvSpPr/>
          <p:nvPr/>
        </p:nvSpPr>
        <p:spPr>
          <a:xfrm>
            <a:off x="4062960" y="896760"/>
            <a:ext cx="0" cy="1340280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CustomShape 7"/>
          <p:cNvSpPr/>
          <p:nvPr/>
        </p:nvSpPr>
        <p:spPr>
          <a:xfrm>
            <a:off x="1852200" y="1188720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rebuchet MS"/>
              </a:rPr>
              <a:t>1648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44" name="CustomShape 8"/>
          <p:cNvSpPr/>
          <p:nvPr/>
        </p:nvSpPr>
        <p:spPr>
          <a:xfrm>
            <a:off x="3697560" y="1188720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rebuchet MS"/>
              </a:rPr>
              <a:t>1650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45" name="CustomShape 9"/>
          <p:cNvSpPr/>
          <p:nvPr/>
        </p:nvSpPr>
        <p:spPr>
          <a:xfrm>
            <a:off x="401400" y="3914640"/>
            <a:ext cx="60955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Times New Roman"/>
                <a:ea typeface="Calibri"/>
              </a:rPr>
              <a:t>Во время экспедиции С. Дежнева был открыт пролив между Азией и Северной Америкой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46" name="Picture 2"/>
          <p:cNvPicPr/>
          <p:nvPr/>
        </p:nvPicPr>
        <p:blipFill>
          <a:blip r:embed="rId2"/>
          <a:stretch/>
        </p:blipFill>
        <p:spPr>
          <a:xfrm>
            <a:off x="-102240" y="4592880"/>
            <a:ext cx="6599160" cy="2692080"/>
          </a:xfrm>
          <a:prstGeom prst="rect">
            <a:avLst/>
          </a:prstGeom>
          <a:ln>
            <a:noFill/>
          </a:ln>
        </p:spPr>
      </p:pic>
      <p:sp>
        <p:nvSpPr>
          <p:cNvPr id="247" name="CustomShape 10"/>
          <p:cNvSpPr/>
          <p:nvPr/>
        </p:nvSpPr>
        <p:spPr>
          <a:xfrm>
            <a:off x="2928960" y="2237040"/>
            <a:ext cx="27118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Times New Roman"/>
              </a:rPr>
              <a:t>Устройство солеварни в Старой Руссе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48" name="Picture 4"/>
          <p:cNvPicPr/>
          <p:nvPr/>
        </p:nvPicPr>
        <p:blipFill>
          <a:blip r:embed="rId3"/>
          <a:stretch/>
        </p:blipFill>
        <p:spPr>
          <a:xfrm>
            <a:off x="4414680" y="2663280"/>
            <a:ext cx="1943280" cy="129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225000" y="703440"/>
            <a:ext cx="10831680" cy="1617480"/>
          </a:xfrm>
          <a:prstGeom prst="rightArrow">
            <a:avLst>
              <a:gd name="adj1" fmla="val 50000"/>
              <a:gd name="adj2" fmla="val 50000"/>
            </a:avLst>
          </a:prstGeom>
          <a:ln w="76320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Line 2"/>
          <p:cNvSpPr/>
          <p:nvPr/>
        </p:nvSpPr>
        <p:spPr>
          <a:xfrm>
            <a:off x="6358320" y="281160"/>
            <a:ext cx="0" cy="2279160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CustomShape 3"/>
          <p:cNvSpPr/>
          <p:nvPr/>
        </p:nvSpPr>
        <p:spPr>
          <a:xfrm>
            <a:off x="1424880" y="241560"/>
            <a:ext cx="188640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A8CEEA"/>
                </a:solidFill>
                <a:latin typeface="Trebuchet MS"/>
              </a:rPr>
              <a:t>XVII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277" name="CustomShape 4"/>
          <p:cNvSpPr/>
          <p:nvPr/>
        </p:nvSpPr>
        <p:spPr>
          <a:xfrm>
            <a:off x="6198120" y="199440"/>
            <a:ext cx="220644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A8CEEA"/>
                </a:solidFill>
                <a:latin typeface="Trebuchet MS"/>
              </a:rPr>
              <a:t>XVIII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278" name="Line 5"/>
          <p:cNvSpPr/>
          <p:nvPr/>
        </p:nvSpPr>
        <p:spPr>
          <a:xfrm>
            <a:off x="2250720" y="896760"/>
            <a:ext cx="0" cy="3034800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Line 6"/>
          <p:cNvSpPr/>
          <p:nvPr/>
        </p:nvSpPr>
        <p:spPr>
          <a:xfrm>
            <a:off x="4062960" y="896760"/>
            <a:ext cx="0" cy="1340280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0" name="CustomShape 7"/>
          <p:cNvSpPr/>
          <p:nvPr/>
        </p:nvSpPr>
        <p:spPr>
          <a:xfrm>
            <a:off x="1852200" y="1188720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1648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1" name="CustomShape 8"/>
          <p:cNvSpPr/>
          <p:nvPr/>
        </p:nvSpPr>
        <p:spPr>
          <a:xfrm>
            <a:off x="3697560" y="1188720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1650</a:t>
            </a:r>
            <a:r>
              <a:rPr lang="ru-RU" sz="1800" b="0" strike="noStrike" spc="-1">
                <a:solidFill>
                  <a:srgbClr val="000000"/>
                </a:solidFill>
                <a:latin typeface="Trebuchet M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2" name="CustomShape 9"/>
          <p:cNvSpPr/>
          <p:nvPr/>
        </p:nvSpPr>
        <p:spPr>
          <a:xfrm>
            <a:off x="187920" y="3881880"/>
            <a:ext cx="60955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Times New Roman"/>
                <a:ea typeface="Calibri"/>
              </a:rPr>
              <a:t>Во время экспедиции С. Дежнева был открыт пролив между Азией и Северной Америкой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83" name="Picture 2"/>
          <p:cNvPicPr/>
          <p:nvPr/>
        </p:nvPicPr>
        <p:blipFill>
          <a:blip r:embed="rId2"/>
          <a:stretch/>
        </p:blipFill>
        <p:spPr>
          <a:xfrm>
            <a:off x="0" y="4536000"/>
            <a:ext cx="6599160" cy="2692080"/>
          </a:xfrm>
          <a:prstGeom prst="rect">
            <a:avLst/>
          </a:prstGeom>
          <a:ln>
            <a:noFill/>
          </a:ln>
        </p:spPr>
      </p:pic>
      <p:sp>
        <p:nvSpPr>
          <p:cNvPr id="284" name="CustomShape 10"/>
          <p:cNvSpPr/>
          <p:nvPr/>
        </p:nvSpPr>
        <p:spPr>
          <a:xfrm>
            <a:off x="2928960" y="2237040"/>
            <a:ext cx="27118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Times New Roman"/>
              </a:rPr>
              <a:t>Устройство солеварни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85" name="Picture 4"/>
          <p:cNvPicPr/>
          <p:nvPr/>
        </p:nvPicPr>
        <p:blipFill>
          <a:blip r:embed="rId3"/>
          <a:stretch/>
        </p:blipFill>
        <p:spPr>
          <a:xfrm>
            <a:off x="4414680" y="2663280"/>
            <a:ext cx="1943280" cy="1296000"/>
          </a:xfrm>
          <a:prstGeom prst="rect">
            <a:avLst/>
          </a:prstGeom>
          <a:ln>
            <a:noFill/>
          </a:ln>
        </p:spPr>
      </p:pic>
      <p:sp>
        <p:nvSpPr>
          <p:cNvPr id="286" name="CustomShape 11"/>
          <p:cNvSpPr/>
          <p:nvPr/>
        </p:nvSpPr>
        <p:spPr>
          <a:xfrm>
            <a:off x="6869520" y="1188720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1724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7" name="Line 12"/>
          <p:cNvSpPr/>
          <p:nvPr/>
        </p:nvSpPr>
        <p:spPr>
          <a:xfrm>
            <a:off x="7404120" y="1793880"/>
            <a:ext cx="0" cy="4145040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8" name="CustomShape 13"/>
          <p:cNvSpPr/>
          <p:nvPr/>
        </p:nvSpPr>
        <p:spPr>
          <a:xfrm>
            <a:off x="6496920" y="5976000"/>
            <a:ext cx="4165560" cy="9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0000"/>
                </a:solidFill>
                <a:latin typeface="Times New Roman"/>
              </a:rPr>
              <a:t>24 январе  </a:t>
            </a:r>
            <a:r>
              <a:rPr lang="ru-RU" b="1" spc="-1" dirty="0">
                <a:solidFill>
                  <a:srgbClr val="FF0000"/>
                </a:solidFill>
                <a:latin typeface="Times New Roman"/>
              </a:rPr>
              <a:t>(по новому стилю 8 февраля) </a:t>
            </a:r>
            <a:r>
              <a:rPr lang="ru-RU" sz="1800" b="1" strike="noStrike" spc="-1" dirty="0">
                <a:solidFill>
                  <a:srgbClr val="FF0000"/>
                </a:solidFill>
                <a:latin typeface="Times New Roman"/>
              </a:rPr>
              <a:t>1724 г. указом Петра I «О создание Академии наук»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89" name="CustomShape 14"/>
          <p:cNvSpPr/>
          <p:nvPr/>
        </p:nvSpPr>
        <p:spPr>
          <a:xfrm>
            <a:off x="8107920" y="1166760"/>
            <a:ext cx="1045440" cy="646920"/>
          </a:xfrm>
          <a:prstGeom prst="ellipse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1725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90" name="Line 15"/>
          <p:cNvSpPr/>
          <p:nvPr/>
        </p:nvSpPr>
        <p:spPr>
          <a:xfrm flipH="1">
            <a:off x="8630639" y="1813680"/>
            <a:ext cx="1" cy="586927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16"/>
          <p:cNvSpPr/>
          <p:nvPr/>
        </p:nvSpPr>
        <p:spPr>
          <a:xfrm>
            <a:off x="7302719" y="2418840"/>
            <a:ext cx="3647880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0000"/>
                </a:solidFill>
                <a:latin typeface="Times New Roman"/>
              </a:rPr>
              <a:t>Торжественное открытие Академии наук  состоялось уже после смерти Петра – 27 </a:t>
            </a:r>
            <a:r>
              <a:rPr lang="ru-RU" b="1" spc="-1" dirty="0">
                <a:solidFill>
                  <a:srgbClr val="FF0000"/>
                </a:solidFill>
                <a:latin typeface="Times New Roman"/>
              </a:rPr>
              <a:t>декабря </a:t>
            </a:r>
            <a:r>
              <a:rPr lang="ru-RU" sz="1800" b="1" strike="noStrike" spc="-1" dirty="0">
                <a:solidFill>
                  <a:srgbClr val="FF0000"/>
                </a:solidFill>
                <a:latin typeface="Times New Roman"/>
              </a:rPr>
              <a:t>1725 г.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292" name="Picture 2"/>
          <p:cNvPicPr/>
          <p:nvPr/>
        </p:nvPicPr>
        <p:blipFill>
          <a:blip r:embed="rId4"/>
          <a:stretch/>
        </p:blipFill>
        <p:spPr>
          <a:xfrm>
            <a:off x="7612920" y="3974400"/>
            <a:ext cx="3509640" cy="1997280"/>
          </a:xfrm>
          <a:prstGeom prst="rect">
            <a:avLst/>
          </a:prstGeom>
          <a:ln>
            <a:noFill/>
          </a:ln>
        </p:spPr>
      </p:pic>
      <p:sp>
        <p:nvSpPr>
          <p:cNvPr id="21" name="CustomShape 5"/>
          <p:cNvSpPr/>
          <p:nvPr/>
        </p:nvSpPr>
        <p:spPr>
          <a:xfrm>
            <a:off x="5115960" y="-13989"/>
            <a:ext cx="65772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Наука-это организованное знание. (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Г.Спенсер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)</a:t>
            </a:r>
            <a:endParaRPr lang="ru-RU" sz="2400" b="0" strike="noStrike" spc="-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29A57D"/>
                </a:solidFill>
                <a:latin typeface="Times New Roman"/>
              </a:rPr>
              <a:t>В чем основная задача Академии наук ?</a:t>
            </a:r>
            <a:endParaRPr lang="en-US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6" name="TextShape 2"/>
          <p:cNvSpPr txBox="1"/>
          <p:nvPr/>
        </p:nvSpPr>
        <p:spPr>
          <a:xfrm>
            <a:off x="0" y="1145520"/>
            <a:ext cx="8418960" cy="3978720"/>
          </a:xfrm>
          <a:prstGeom prst="rect">
            <a:avLst/>
          </a:prstGeom>
          <a:noFill/>
          <a:ln w="38160">
            <a:solidFill>
              <a:srgbClr val="FFFF00"/>
            </a:solidFill>
            <a:round/>
          </a:ln>
        </p:spPr>
        <p:txBody>
          <a:bodyPr>
            <a:spAutoFit/>
          </a:bodyPr>
          <a:lstStyle/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3200" b="0" strike="noStrike" spc="-1" dirty="0" err="1">
                <a:solidFill>
                  <a:srgbClr val="2E83C3"/>
                </a:solidFill>
                <a:latin typeface="Times New Roman Cyr"/>
              </a:rPr>
              <a:t>Вовлечь</a:t>
            </a:r>
            <a:r>
              <a:rPr lang="en-US" sz="3200" b="0" strike="noStrike" spc="-1" dirty="0">
                <a:solidFill>
                  <a:srgbClr val="2E83C3"/>
                </a:solidFill>
                <a:latin typeface="Times New Roman Cyr"/>
              </a:rPr>
              <a:t> </a:t>
            </a:r>
            <a:r>
              <a:rPr lang="en-US" sz="3200" b="0" strike="noStrike" spc="-1" dirty="0" err="1">
                <a:solidFill>
                  <a:srgbClr val="2E83C3"/>
                </a:solidFill>
                <a:latin typeface="Times New Roman Cyr"/>
              </a:rPr>
              <a:t>Российскую</a:t>
            </a:r>
            <a:r>
              <a:rPr lang="en-US" sz="3200" b="0" strike="noStrike" spc="-1" dirty="0">
                <a:solidFill>
                  <a:srgbClr val="2E83C3"/>
                </a:solidFill>
                <a:latin typeface="Times New Roman Cyr"/>
              </a:rPr>
              <a:t> </a:t>
            </a:r>
            <a:r>
              <a:rPr lang="en-US" sz="3200" b="0" strike="noStrike" spc="-1" dirty="0" err="1">
                <a:solidFill>
                  <a:srgbClr val="2E83C3"/>
                </a:solidFill>
                <a:latin typeface="Times New Roman Cyr"/>
              </a:rPr>
              <a:t>Империю</a:t>
            </a:r>
            <a:r>
              <a:rPr lang="en-US" sz="3200" b="0" strike="noStrike" spc="-1" dirty="0">
                <a:solidFill>
                  <a:srgbClr val="2E83C3"/>
                </a:solidFill>
                <a:latin typeface="Times New Roman Cyr"/>
              </a:rPr>
              <a:t> в </a:t>
            </a:r>
            <a:r>
              <a:rPr lang="en-US" sz="3200" b="0" strike="noStrike" spc="-1" dirty="0" err="1">
                <a:solidFill>
                  <a:srgbClr val="2E83C3"/>
                </a:solidFill>
                <a:latin typeface="Times New Roman Cyr"/>
              </a:rPr>
              <a:t>общемировой</a:t>
            </a:r>
            <a:r>
              <a:rPr lang="en-US" sz="3200" b="0" strike="noStrike" spc="-1" dirty="0">
                <a:solidFill>
                  <a:srgbClr val="2E83C3"/>
                </a:solidFill>
                <a:latin typeface="Times New Roman Cyr"/>
              </a:rPr>
              <a:t> </a:t>
            </a:r>
            <a:r>
              <a:rPr lang="en-US" sz="3200" b="0" strike="noStrike" spc="-1" dirty="0" err="1">
                <a:solidFill>
                  <a:srgbClr val="2E83C3"/>
                </a:solidFill>
                <a:latin typeface="Times New Roman Cyr"/>
              </a:rPr>
              <a:t>процесс</a:t>
            </a:r>
            <a:r>
              <a:rPr lang="en-US" sz="3200" b="0" strike="noStrike" spc="-1" dirty="0">
                <a:solidFill>
                  <a:srgbClr val="2E83C3"/>
                </a:solidFill>
                <a:latin typeface="Times New Roman Cyr"/>
              </a:rPr>
              <a:t> </a:t>
            </a:r>
            <a:r>
              <a:rPr lang="en-US" sz="3200" b="0" strike="noStrike" spc="-1" dirty="0" err="1">
                <a:solidFill>
                  <a:srgbClr val="2E83C3"/>
                </a:solidFill>
                <a:latin typeface="Times New Roman Cyr"/>
              </a:rPr>
              <a:t>промышленного</a:t>
            </a:r>
            <a:r>
              <a:rPr lang="en-US" sz="3200" b="0" strike="noStrike" spc="-1" dirty="0">
                <a:solidFill>
                  <a:srgbClr val="2E83C3"/>
                </a:solidFill>
                <a:latin typeface="Times New Roman Cyr"/>
              </a:rPr>
              <a:t>, </a:t>
            </a:r>
            <a:r>
              <a:rPr lang="en-US" sz="3200" b="0" strike="noStrike" spc="-1" dirty="0" err="1">
                <a:solidFill>
                  <a:srgbClr val="2E83C3"/>
                </a:solidFill>
                <a:latin typeface="Times New Roman Cyr"/>
              </a:rPr>
              <a:t>научного</a:t>
            </a:r>
            <a:r>
              <a:rPr lang="en-US" sz="3200" b="0" strike="noStrike" spc="-1" dirty="0">
                <a:solidFill>
                  <a:srgbClr val="2E83C3"/>
                </a:solidFill>
                <a:latin typeface="Times New Roman Cyr"/>
              </a:rPr>
              <a:t> и </a:t>
            </a:r>
            <a:r>
              <a:rPr lang="en-US" sz="3200" b="0" strike="noStrike" spc="-1" dirty="0" err="1">
                <a:solidFill>
                  <a:srgbClr val="2E83C3"/>
                </a:solidFill>
                <a:latin typeface="Times New Roman Cyr"/>
              </a:rPr>
              <a:t>культурного</a:t>
            </a:r>
            <a:r>
              <a:rPr lang="en-US" sz="3200" b="0" strike="noStrike" spc="-1" dirty="0">
                <a:solidFill>
                  <a:srgbClr val="2E83C3"/>
                </a:solidFill>
                <a:latin typeface="Times New Roman Cyr"/>
              </a:rPr>
              <a:t> </a:t>
            </a:r>
            <a:r>
              <a:rPr lang="en-US" sz="3200" b="0" strike="noStrike" spc="-1" dirty="0" err="1">
                <a:solidFill>
                  <a:srgbClr val="2E83C3"/>
                </a:solidFill>
                <a:latin typeface="Times New Roman Cyr"/>
              </a:rPr>
              <a:t>развития</a:t>
            </a:r>
            <a:r>
              <a:rPr lang="en-US" sz="3200" b="0" strike="noStrike" spc="-1" dirty="0">
                <a:solidFill>
                  <a:srgbClr val="2E83C3"/>
                </a:solidFill>
                <a:latin typeface="Times New Roman Cyr"/>
              </a:rPr>
              <a:t>.</a:t>
            </a:r>
            <a:endParaRPr lang="en-US" sz="3200" b="0" strike="noStrike" spc="-1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57" name="Picture 4"/>
          <p:cNvPicPr/>
          <p:nvPr/>
        </p:nvPicPr>
        <p:blipFill>
          <a:blip r:embed="rId2"/>
          <a:stretch/>
        </p:blipFill>
        <p:spPr>
          <a:xfrm>
            <a:off x="8553240" y="0"/>
            <a:ext cx="3707640" cy="4392360"/>
          </a:xfrm>
          <a:prstGeom prst="rect">
            <a:avLst/>
          </a:prstGeom>
          <a:ln w="190440">
            <a:noFill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8" name="Picture 5"/>
          <p:cNvPicPr/>
          <p:nvPr/>
        </p:nvPicPr>
        <p:blipFill>
          <a:blip r:embed="rId3"/>
          <a:stretch/>
        </p:blipFill>
        <p:spPr>
          <a:xfrm>
            <a:off x="4304160" y="2834280"/>
            <a:ext cx="3707640" cy="2758680"/>
          </a:xfrm>
          <a:prstGeom prst="rect">
            <a:avLst/>
          </a:prstGeom>
          <a:ln w="190440">
            <a:noFill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59" name="CustomShape 3"/>
          <p:cNvSpPr/>
          <p:nvPr/>
        </p:nvSpPr>
        <p:spPr>
          <a:xfrm>
            <a:off x="8570160" y="4392720"/>
            <a:ext cx="33249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174161"/>
                </a:solidFill>
                <a:latin typeface="Times New Roman"/>
              </a:rPr>
              <a:t>Конференц-зал Академии наук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60" name="CustomShape 4"/>
          <p:cNvSpPr/>
          <p:nvPr/>
        </p:nvSpPr>
        <p:spPr>
          <a:xfrm>
            <a:off x="4209480" y="5712480"/>
            <a:ext cx="2773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F7698"/>
                </a:solidFill>
                <a:latin typeface="Times New Roman"/>
              </a:rPr>
              <a:t>Физическая лаборатория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61" name="Picture 5"/>
          <p:cNvPicPr/>
          <p:nvPr/>
        </p:nvPicPr>
        <p:blipFill>
          <a:blip r:embed="rId4"/>
          <a:stretch/>
        </p:blipFill>
        <p:spPr>
          <a:xfrm>
            <a:off x="528480" y="2756160"/>
            <a:ext cx="3128760" cy="3690720"/>
          </a:xfrm>
          <a:prstGeom prst="rect">
            <a:avLst/>
          </a:prstGeom>
          <a:ln w="190440">
            <a:noFill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2" name="CustomShape 5"/>
          <p:cNvSpPr/>
          <p:nvPr/>
        </p:nvSpPr>
        <p:spPr>
          <a:xfrm>
            <a:off x="216360" y="6488640"/>
            <a:ext cx="375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F7698"/>
                </a:solidFill>
                <a:latin typeface="Times New Roman"/>
              </a:rPr>
              <a:t>Кабинет лаборатории Ломоносова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2"/>
          <p:cNvPicPr/>
          <p:nvPr/>
        </p:nvPicPr>
        <p:blipFill>
          <a:blip r:embed="rId2"/>
          <a:stretch/>
        </p:blipFill>
        <p:spPr>
          <a:xfrm>
            <a:off x="281160" y="594000"/>
            <a:ext cx="11758680" cy="4512240"/>
          </a:xfrm>
          <a:prstGeom prst="rect">
            <a:avLst/>
          </a:prstGeom>
          <a:ln>
            <a:noFill/>
          </a:ln>
        </p:spPr>
      </p:pic>
      <p:sp>
        <p:nvSpPr>
          <p:cNvPr id="264" name="CustomShape 1"/>
          <p:cNvSpPr/>
          <p:nvPr/>
        </p:nvSpPr>
        <p:spPr>
          <a:xfrm>
            <a:off x="4190400" y="0"/>
            <a:ext cx="3758760" cy="740520"/>
          </a:xfrm>
          <a:prstGeom prst="rect">
            <a:avLst/>
          </a:prstGeom>
          <a:noFill/>
          <a:ln w="3816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140" b="1" strike="noStrike" spc="-1">
                <a:solidFill>
                  <a:srgbClr val="2E83C3"/>
                </a:solidFill>
                <a:latin typeface="Times New Roman"/>
              </a:rPr>
              <a:t>Современный логотип Российской Академии Наук</a:t>
            </a:r>
            <a:endParaRPr lang="ru-RU" sz="2140" b="0" strike="noStrike" spc="-1"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196200" y="5515200"/>
            <a:ext cx="11799360" cy="740520"/>
          </a:xfrm>
          <a:prstGeom prst="rect">
            <a:avLst/>
          </a:prstGeom>
          <a:ln w="3816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140" b="1" strike="noStrike" spc="-1">
                <a:solidFill>
                  <a:srgbClr val="2E83C3"/>
                </a:solidFill>
                <a:latin typeface="Candara"/>
              </a:rPr>
              <a:t>  </a:t>
            </a:r>
            <a:r>
              <a:rPr lang="ru-RU" sz="2140" b="1" strike="noStrike" spc="-1">
                <a:solidFill>
                  <a:srgbClr val="2E83C3"/>
                </a:solidFill>
                <a:latin typeface="Times New Roman"/>
              </a:rPr>
              <a:t>Какое здание изображено на логотипе Российской Академии Наук? </a:t>
            </a:r>
            <a:endParaRPr lang="ru-RU" sz="214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140" b="1" strike="noStrike" spc="-1">
                <a:solidFill>
                  <a:srgbClr val="2E83C3"/>
                </a:solidFill>
                <a:latin typeface="Times New Roman"/>
              </a:rPr>
              <a:t>Как вы думаете, почему именно оно?</a:t>
            </a:r>
            <a:endParaRPr lang="ru-RU" sz="2140" b="0" strike="noStrike" spc="-1">
              <a:latin typeface="Arial"/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431280" y="772200"/>
            <a:ext cx="3758760" cy="913320"/>
          </a:xfrm>
          <a:prstGeom prst="rect">
            <a:avLst/>
          </a:prstGeom>
          <a:ln w="38160">
            <a:solidFill>
              <a:srgbClr val="FFFF66"/>
            </a:solidFill>
            <a:round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2E83C3"/>
                </a:solidFill>
                <a:latin typeface="Times New Roman"/>
              </a:rPr>
              <a:t>1. Создание Академии, как государственного учреждения с финансированием за счёт казны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67" name="CustomShape 4"/>
          <p:cNvSpPr/>
          <p:nvPr/>
        </p:nvSpPr>
        <p:spPr>
          <a:xfrm>
            <a:off x="8150040" y="740880"/>
            <a:ext cx="3781080" cy="1187640"/>
          </a:xfrm>
          <a:prstGeom prst="rect">
            <a:avLst/>
          </a:prstGeom>
          <a:ln w="38160">
            <a:solidFill>
              <a:srgbClr val="FFFF66"/>
            </a:solidFill>
            <a:round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2E83C3"/>
                </a:solidFill>
                <a:latin typeface="Times New Roman"/>
              </a:rPr>
              <a:t>2.Академия создавалась в комплексе с университетом и гимназиями соединила функции научного исследования и обучения.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68" name="CustomShape 5"/>
          <p:cNvSpPr/>
          <p:nvPr/>
        </p:nvSpPr>
        <p:spPr>
          <a:xfrm>
            <a:off x="996840" y="3193920"/>
            <a:ext cx="11042640" cy="639000"/>
          </a:xfrm>
          <a:prstGeom prst="rect">
            <a:avLst/>
          </a:prstGeom>
          <a:ln w="38160">
            <a:solidFill>
              <a:srgbClr val="FFFF66"/>
            </a:solidFill>
            <a:round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 dirty="0">
                <a:solidFill>
                  <a:srgbClr val="2E83C3"/>
                </a:solidFill>
                <a:latin typeface="Times New Roman"/>
              </a:rPr>
              <a:t>3.</a:t>
            </a:r>
            <a:r>
              <a:rPr lang="ru-RU" sz="1800" b="0" strike="noStrike" spc="-1" dirty="0">
                <a:solidFill>
                  <a:srgbClr val="2E83C3"/>
                </a:solidFill>
                <a:latin typeface="Times New Roman"/>
              </a:rPr>
              <a:t> Иностранных учёные обязаны преподавать и индивидуально готовить к научной деятельности   воспитанников, которые впоследствии смогли бы их заменить.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70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71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272" name="CustomShape 3"/>
          <p:cNvSpPr/>
          <p:nvPr/>
        </p:nvSpPr>
        <p:spPr>
          <a:xfrm>
            <a:off x="677160" y="780120"/>
            <a:ext cx="3324240" cy="17362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FFFF00"/>
                </a:solidFill>
                <a:latin typeface="Times New Roman"/>
              </a:rPr>
              <a:t>Кунстка́мера</a:t>
            </a:r>
            <a:r>
              <a:rPr lang="ru-RU" sz="1800" b="0" strike="noStrike" spc="-1">
                <a:solidFill>
                  <a:srgbClr val="FFFF00"/>
                </a:solidFill>
                <a:latin typeface="Times New Roman"/>
              </a:rPr>
              <a:t> — кабинет редкостей, в настоящее время — Музей антропологии и этнографии имени Петра Великого Российской академии наук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73" name="CustomShape 4"/>
          <p:cNvSpPr/>
          <p:nvPr/>
        </p:nvSpPr>
        <p:spPr>
          <a:xfrm>
            <a:off x="5728680" y="46080"/>
            <a:ext cx="6341040" cy="740520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140" b="0" i="1" strike="noStrike" spc="-1">
                <a:solidFill>
                  <a:srgbClr val="00B050"/>
                </a:solidFill>
                <a:latin typeface="Times New Roman"/>
              </a:rPr>
              <a:t>Первым домом Российской академии наук,  было здание Кунсткамеры на Васильевском острове </a:t>
            </a:r>
            <a:endParaRPr lang="ru-RU" sz="214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3593</TotalTime>
  <Words>1355</Words>
  <Application>Microsoft Office PowerPoint</Application>
  <PresentationFormat>Широкоэкранный</PresentationFormat>
  <Paragraphs>175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4" baseType="lpstr">
      <vt:lpstr>Arial</vt:lpstr>
      <vt:lpstr>Candara</vt:lpstr>
      <vt:lpstr>Monotype Corsiva</vt:lpstr>
      <vt:lpstr>Open Sans</vt:lpstr>
      <vt:lpstr>Symbol</vt:lpstr>
      <vt:lpstr>Times New Roman</vt:lpstr>
      <vt:lpstr>Times New Roman Cyr</vt:lpstr>
      <vt:lpstr>Trebuchet MS</vt:lpstr>
      <vt:lpstr>Wingdings</vt:lpstr>
      <vt:lpstr>Wingdings 3</vt:lpstr>
      <vt:lpstr>Office Theme</vt:lpstr>
      <vt:lpstr>Office Theme</vt:lpstr>
      <vt:lpstr>Office Theme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в группе: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Мальцева</dc:creator>
  <cp:lastModifiedBy>Ирина Мальцева</cp:lastModifiedBy>
  <cp:revision>87</cp:revision>
  <dcterms:created xsi:type="dcterms:W3CDTF">2020-03-02T16:12:10Z</dcterms:created>
  <dcterms:modified xsi:type="dcterms:W3CDTF">2020-03-12T18:27:32Z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19</vt:i4>
  </property>
</Properties>
</file>